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Lst>
  <p:notesMasterIdLst>
    <p:notesMasterId r:id="rId41"/>
  </p:notesMasterIdLst>
  <p:handoutMasterIdLst>
    <p:handoutMasterId r:id="rId42"/>
  </p:handoutMasterIdLst>
  <p:sldIdLst>
    <p:sldId id="256" r:id="rId7"/>
    <p:sldId id="363" r:id="rId8"/>
    <p:sldId id="357" r:id="rId9"/>
    <p:sldId id="364" r:id="rId10"/>
    <p:sldId id="377" r:id="rId11"/>
    <p:sldId id="378" r:id="rId12"/>
    <p:sldId id="365" r:id="rId13"/>
    <p:sldId id="379" r:id="rId14"/>
    <p:sldId id="282" r:id="rId15"/>
    <p:sldId id="366" r:id="rId16"/>
    <p:sldId id="370" r:id="rId17"/>
    <p:sldId id="371" r:id="rId18"/>
    <p:sldId id="372" r:id="rId19"/>
    <p:sldId id="367" r:id="rId20"/>
    <p:sldId id="373" r:id="rId21"/>
    <p:sldId id="374" r:id="rId22"/>
    <p:sldId id="375" r:id="rId23"/>
    <p:sldId id="386" r:id="rId24"/>
    <p:sldId id="368" r:id="rId25"/>
    <p:sldId id="376" r:id="rId26"/>
    <p:sldId id="369" r:id="rId27"/>
    <p:sldId id="383" r:id="rId28"/>
    <p:sldId id="360" r:id="rId29"/>
    <p:sldId id="380" r:id="rId30"/>
    <p:sldId id="384" r:id="rId31"/>
    <p:sldId id="387" r:id="rId32"/>
    <p:sldId id="388" r:id="rId33"/>
    <p:sldId id="389" r:id="rId34"/>
    <p:sldId id="390" r:id="rId35"/>
    <p:sldId id="385" r:id="rId36"/>
    <p:sldId id="381" r:id="rId37"/>
    <p:sldId id="358" r:id="rId38"/>
    <p:sldId id="359" r:id="rId39"/>
    <p:sldId id="382" r:id="rId40"/>
  </p:sldIdLst>
  <p:sldSz cx="12192000" cy="6858000"/>
  <p:notesSz cx="7010400" cy="9296400"/>
  <p:custDataLst>
    <p:tags r:id="rId43"/>
  </p:custDataLst>
  <p:defaultTextStyle>
    <a:defPPr>
      <a:defRPr lang="en-US"/>
    </a:defPPr>
    <a:lvl1pPr marL="0" algn="l" defTabSz="892432" rtl="0" eaLnBrk="1" latinLnBrk="0" hangingPunct="1">
      <a:defRPr sz="1757" kern="1200">
        <a:solidFill>
          <a:schemeClr val="tx1"/>
        </a:solidFill>
        <a:latin typeface="+mn-lt"/>
        <a:ea typeface="+mn-ea"/>
        <a:cs typeface="+mn-cs"/>
      </a:defRPr>
    </a:lvl1pPr>
    <a:lvl2pPr marL="446216" algn="l" defTabSz="892432" rtl="0" eaLnBrk="1" latinLnBrk="0" hangingPunct="1">
      <a:defRPr sz="1757" kern="1200">
        <a:solidFill>
          <a:schemeClr val="tx1"/>
        </a:solidFill>
        <a:latin typeface="+mn-lt"/>
        <a:ea typeface="+mn-ea"/>
        <a:cs typeface="+mn-cs"/>
      </a:defRPr>
    </a:lvl2pPr>
    <a:lvl3pPr marL="892432" algn="l" defTabSz="892432" rtl="0" eaLnBrk="1" latinLnBrk="0" hangingPunct="1">
      <a:defRPr sz="1757" kern="1200">
        <a:solidFill>
          <a:schemeClr val="tx1"/>
        </a:solidFill>
        <a:latin typeface="+mn-lt"/>
        <a:ea typeface="+mn-ea"/>
        <a:cs typeface="+mn-cs"/>
      </a:defRPr>
    </a:lvl3pPr>
    <a:lvl4pPr marL="1338648" algn="l" defTabSz="892432" rtl="0" eaLnBrk="1" latinLnBrk="0" hangingPunct="1">
      <a:defRPr sz="1757" kern="1200">
        <a:solidFill>
          <a:schemeClr val="tx1"/>
        </a:solidFill>
        <a:latin typeface="+mn-lt"/>
        <a:ea typeface="+mn-ea"/>
        <a:cs typeface="+mn-cs"/>
      </a:defRPr>
    </a:lvl4pPr>
    <a:lvl5pPr marL="1784865" algn="l" defTabSz="892432" rtl="0" eaLnBrk="1" latinLnBrk="0" hangingPunct="1">
      <a:defRPr sz="1757" kern="1200">
        <a:solidFill>
          <a:schemeClr val="tx1"/>
        </a:solidFill>
        <a:latin typeface="+mn-lt"/>
        <a:ea typeface="+mn-ea"/>
        <a:cs typeface="+mn-cs"/>
      </a:defRPr>
    </a:lvl5pPr>
    <a:lvl6pPr marL="2231080" algn="l" defTabSz="892432" rtl="0" eaLnBrk="1" latinLnBrk="0" hangingPunct="1">
      <a:defRPr sz="1757" kern="1200">
        <a:solidFill>
          <a:schemeClr val="tx1"/>
        </a:solidFill>
        <a:latin typeface="+mn-lt"/>
        <a:ea typeface="+mn-ea"/>
        <a:cs typeface="+mn-cs"/>
      </a:defRPr>
    </a:lvl6pPr>
    <a:lvl7pPr marL="2677296" algn="l" defTabSz="892432" rtl="0" eaLnBrk="1" latinLnBrk="0" hangingPunct="1">
      <a:defRPr sz="1757" kern="1200">
        <a:solidFill>
          <a:schemeClr val="tx1"/>
        </a:solidFill>
        <a:latin typeface="+mn-lt"/>
        <a:ea typeface="+mn-ea"/>
        <a:cs typeface="+mn-cs"/>
      </a:defRPr>
    </a:lvl7pPr>
    <a:lvl8pPr marL="3123513" algn="l" defTabSz="892432" rtl="0" eaLnBrk="1" latinLnBrk="0" hangingPunct="1">
      <a:defRPr sz="1757" kern="1200">
        <a:solidFill>
          <a:schemeClr val="tx1"/>
        </a:solidFill>
        <a:latin typeface="+mn-lt"/>
        <a:ea typeface="+mn-ea"/>
        <a:cs typeface="+mn-cs"/>
      </a:defRPr>
    </a:lvl8pPr>
    <a:lvl9pPr marL="3569728" algn="l" defTabSz="892432" rtl="0" eaLnBrk="1" latinLnBrk="0" hangingPunct="1">
      <a:defRPr sz="175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8"/>
    <p:restoredTop sz="97723"/>
  </p:normalViewPr>
  <p:slideViewPr>
    <p:cSldViewPr snapToGrid="0" snapToObjects="1" showGuides="1">
      <p:cViewPr varScale="1">
        <p:scale>
          <a:sx n="115" d="100"/>
          <a:sy n="115" d="100"/>
        </p:scale>
        <p:origin x="55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17" d="100"/>
          <a:sy n="117" d="100"/>
        </p:scale>
        <p:origin x="502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486283-7F49-4775-B215-C39BB889D5A4}"/>
              </a:ext>
            </a:extLst>
          </p:cNvPr>
          <p:cNvSpPr>
            <a:spLocks noGrp="1"/>
          </p:cNvSpPr>
          <p:nvPr>
            <p:ph type="hdr" sz="quarter"/>
          </p:nvPr>
        </p:nvSpPr>
        <p:spPr>
          <a:xfrm>
            <a:off x="0" y="1"/>
            <a:ext cx="3037840" cy="257311"/>
          </a:xfrm>
          <a:prstGeom prst="rect">
            <a:avLst/>
          </a:prstGeom>
        </p:spPr>
        <p:txBody>
          <a:bodyPr vert="horz" lIns="93177" tIns="46589" rIns="93177" bIns="46589" rtlCol="0"/>
          <a:lstStyle>
            <a:lvl1pPr algn="l">
              <a:defRPr sz="1200"/>
            </a:lvl1pPr>
          </a:lstStyle>
          <a:p>
            <a:endParaRPr lang="en-US" sz="900" dirty="0"/>
          </a:p>
        </p:txBody>
      </p:sp>
      <p:sp>
        <p:nvSpPr>
          <p:cNvPr id="3" name="Date Placeholder 2">
            <a:extLst>
              <a:ext uri="{FF2B5EF4-FFF2-40B4-BE49-F238E27FC236}">
                <a16:creationId xmlns:a16="http://schemas.microsoft.com/office/drawing/2014/main" id="{83A3154E-2908-471F-AD8A-822C565F1A55}"/>
              </a:ext>
            </a:extLst>
          </p:cNvPr>
          <p:cNvSpPr>
            <a:spLocks noGrp="1"/>
          </p:cNvSpPr>
          <p:nvPr>
            <p:ph type="dt" sz="quarter" idx="1"/>
          </p:nvPr>
        </p:nvSpPr>
        <p:spPr>
          <a:xfrm>
            <a:off x="3970938" y="1"/>
            <a:ext cx="3037840" cy="257311"/>
          </a:xfrm>
          <a:prstGeom prst="rect">
            <a:avLst/>
          </a:prstGeom>
        </p:spPr>
        <p:txBody>
          <a:bodyPr vert="horz" lIns="93177" tIns="46589" rIns="93177" bIns="46589" rtlCol="0"/>
          <a:lstStyle>
            <a:lvl1pPr algn="r">
              <a:defRPr sz="1200"/>
            </a:lvl1pPr>
          </a:lstStyle>
          <a:p>
            <a:fld id="{44E45FBC-1A76-485F-9804-7A00B1BAA837}" type="datetimeFigureOut">
              <a:rPr lang="en-US" sz="900"/>
              <a:t>6/24/2025</a:t>
            </a:fld>
            <a:endParaRPr lang="en-US" sz="900"/>
          </a:p>
        </p:txBody>
      </p:sp>
      <p:sp>
        <p:nvSpPr>
          <p:cNvPr id="6" name="Rectangle 5">
            <a:extLst>
              <a:ext uri="{FF2B5EF4-FFF2-40B4-BE49-F238E27FC236}">
                <a16:creationId xmlns:a16="http://schemas.microsoft.com/office/drawing/2014/main" id="{B17F67F9-0243-456D-846A-E8B0F12A6C3D}"/>
              </a:ext>
            </a:extLst>
          </p:cNvPr>
          <p:cNvSpPr/>
          <p:nvPr/>
        </p:nvSpPr>
        <p:spPr>
          <a:xfrm>
            <a:off x="0" y="8757798"/>
            <a:ext cx="7008778" cy="538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sz="2400" dirty="0"/>
          </a:p>
        </p:txBody>
      </p:sp>
      <p:sp>
        <p:nvSpPr>
          <p:cNvPr id="7" name="Footer Placeholder 5">
            <a:extLst>
              <a:ext uri="{FF2B5EF4-FFF2-40B4-BE49-F238E27FC236}">
                <a16:creationId xmlns:a16="http://schemas.microsoft.com/office/drawing/2014/main" id="{E64CE49E-A88D-4C98-90E0-F2CD59CBCE64}"/>
              </a:ext>
            </a:extLst>
          </p:cNvPr>
          <p:cNvSpPr>
            <a:spLocks noGrp="1"/>
          </p:cNvSpPr>
          <p:nvPr>
            <p:ph type="ftr" sz="quarter" idx="2"/>
          </p:nvPr>
        </p:nvSpPr>
        <p:spPr>
          <a:xfrm>
            <a:off x="1068252" y="8829967"/>
            <a:ext cx="5458095" cy="466433"/>
          </a:xfrm>
          <a:prstGeom prst="rect">
            <a:avLst/>
          </a:prstGeom>
        </p:spPr>
        <p:txBody>
          <a:bodyPr vert="horz" lIns="93177" tIns="46589" rIns="93177" bIns="46589" rtlCol="0" anchor="ctr"/>
          <a:lstStyle>
            <a:lvl1pPr algn="r">
              <a:defRPr sz="1200">
                <a:solidFill>
                  <a:schemeClr val="tx2"/>
                </a:solidFill>
              </a:defRPr>
            </a:lvl1pPr>
          </a:lstStyle>
          <a:p>
            <a:endParaRPr lang="en-US" dirty="0"/>
          </a:p>
        </p:txBody>
      </p:sp>
      <p:sp>
        <p:nvSpPr>
          <p:cNvPr id="8" name="Slide Number Placeholder 6">
            <a:extLst>
              <a:ext uri="{FF2B5EF4-FFF2-40B4-BE49-F238E27FC236}">
                <a16:creationId xmlns:a16="http://schemas.microsoft.com/office/drawing/2014/main" id="{3313E8C8-41BB-444D-B721-B0765FFB52B4}"/>
              </a:ext>
            </a:extLst>
          </p:cNvPr>
          <p:cNvSpPr>
            <a:spLocks noGrp="1"/>
          </p:cNvSpPr>
          <p:nvPr>
            <p:ph type="sldNum" sz="quarter" idx="3"/>
          </p:nvPr>
        </p:nvSpPr>
        <p:spPr>
          <a:xfrm>
            <a:off x="6526348" y="8829967"/>
            <a:ext cx="482430" cy="466433"/>
          </a:xfrm>
          <a:prstGeom prst="rect">
            <a:avLst/>
          </a:prstGeom>
        </p:spPr>
        <p:txBody>
          <a:bodyPr vert="horz" lIns="93177" tIns="46589" rIns="93177" bIns="46589"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9" name="Picture 16">
            <a:extLst>
              <a:ext uri="{FF2B5EF4-FFF2-40B4-BE49-F238E27FC236}">
                <a16:creationId xmlns:a16="http://schemas.microsoft.com/office/drawing/2014/main" id="{42EA84BB-003E-4BFB-8365-D331BC4B924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87388" y="8932117"/>
            <a:ext cx="194227" cy="193172"/>
          </a:xfrm>
          <a:prstGeom prst="rect">
            <a:avLst/>
          </a:prstGeom>
        </p:spPr>
      </p:pic>
    </p:spTree>
    <p:extLst>
      <p:ext uri="{BB962C8B-B14F-4D97-AF65-F5344CB8AC3E}">
        <p14:creationId xmlns:p14="http://schemas.microsoft.com/office/powerpoint/2010/main" val="63125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38D2AD-A542-4120-AF8A-3FA3B7386966}"/>
              </a:ext>
            </a:extLst>
          </p:cNvPr>
          <p:cNvSpPr/>
          <p:nvPr userDrawn="1"/>
        </p:nvSpPr>
        <p:spPr>
          <a:xfrm>
            <a:off x="0" y="8757798"/>
            <a:ext cx="7008778" cy="538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3177" tIns="46589" rIns="93177" bIns="46589" rtlCol="0" anchor="ctr"/>
          <a:lstStyle/>
          <a:p>
            <a:pPr algn="ctr"/>
            <a:endParaRPr lang="en-US" sz="2400" dirty="0"/>
          </a:p>
        </p:txBody>
      </p:sp>
      <p:sp>
        <p:nvSpPr>
          <p:cNvPr id="2" name="Header Placeholder 1"/>
          <p:cNvSpPr>
            <a:spLocks noGrp="1"/>
          </p:cNvSpPr>
          <p:nvPr>
            <p:ph type="hdr" sz="quarter"/>
          </p:nvPr>
        </p:nvSpPr>
        <p:spPr>
          <a:xfrm>
            <a:off x="0" y="0"/>
            <a:ext cx="3037840" cy="232410"/>
          </a:xfrm>
          <a:prstGeom prst="rect">
            <a:avLst/>
          </a:prstGeom>
        </p:spPr>
        <p:txBody>
          <a:bodyPr vert="horz" lIns="93177" tIns="46589" rIns="93177" bIns="46589" rtlCol="0"/>
          <a:lstStyle>
            <a:lvl1pPr algn="l">
              <a:defRPr sz="900"/>
            </a:lvl1pPr>
          </a:lstStyle>
          <a:p>
            <a:endParaRPr lang="en-US" sz="900" dirty="0"/>
          </a:p>
        </p:txBody>
      </p:sp>
      <p:sp>
        <p:nvSpPr>
          <p:cNvPr id="3" name="Date Placeholder 2"/>
          <p:cNvSpPr>
            <a:spLocks noGrp="1"/>
          </p:cNvSpPr>
          <p:nvPr>
            <p:ph type="dt" idx="1"/>
          </p:nvPr>
        </p:nvSpPr>
        <p:spPr>
          <a:xfrm>
            <a:off x="3970938" y="0"/>
            <a:ext cx="3037840" cy="232410"/>
          </a:xfrm>
          <a:prstGeom prst="rect">
            <a:avLst/>
          </a:prstGeom>
        </p:spPr>
        <p:txBody>
          <a:bodyPr vert="horz" lIns="93177" tIns="46589" rIns="93177" bIns="46589" rtlCol="0"/>
          <a:lstStyle>
            <a:lvl1pPr algn="r">
              <a:defRPr sz="900"/>
            </a:lvl1pPr>
          </a:lstStyle>
          <a:p>
            <a:fld id="{FC5059F3-5585-4074-AACE-66FADE6D996E}" type="datetimeFigureOut">
              <a:rPr lang="en-US" smtClean="0"/>
              <a:pPr/>
              <a:t>6/24/2025</a:t>
            </a:fld>
            <a:endParaRPr lang="en-US"/>
          </a:p>
        </p:txBody>
      </p:sp>
      <p:sp>
        <p:nvSpPr>
          <p:cNvPr id="4" name="Slide Image Placeholder 3"/>
          <p:cNvSpPr>
            <a:spLocks noGrp="1" noRot="1" noChangeAspect="1"/>
          </p:cNvSpPr>
          <p:nvPr>
            <p:ph type="sldImg" idx="2"/>
          </p:nvPr>
        </p:nvSpPr>
        <p:spPr>
          <a:xfrm>
            <a:off x="496888" y="481013"/>
            <a:ext cx="5056187" cy="2843212"/>
          </a:xfrm>
          <a:prstGeom prst="rect">
            <a:avLst/>
          </a:prstGeom>
          <a:noFill/>
          <a:ln w="3175">
            <a:solidFill>
              <a:schemeClr val="tx2"/>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84052" y="3486150"/>
            <a:ext cx="6042294" cy="464820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68252" y="8829967"/>
            <a:ext cx="5458095" cy="466433"/>
          </a:xfrm>
          <a:prstGeom prst="rect">
            <a:avLst/>
          </a:prstGeom>
        </p:spPr>
        <p:txBody>
          <a:bodyPr vert="horz" lIns="93177" tIns="46589" rIns="93177" bIns="46589" rtlCol="0" anchor="ctr"/>
          <a:lstStyle>
            <a:lvl1pPr algn="r">
              <a:defRPr sz="1200">
                <a:solidFill>
                  <a:schemeClr val="tx2"/>
                </a:solidFill>
              </a:defRPr>
            </a:lvl1pPr>
          </a:lstStyle>
          <a:p>
            <a:endParaRPr lang="en-US" dirty="0"/>
          </a:p>
        </p:txBody>
      </p:sp>
      <p:sp>
        <p:nvSpPr>
          <p:cNvPr id="7" name="Slide Number Placeholder 6"/>
          <p:cNvSpPr>
            <a:spLocks noGrp="1"/>
          </p:cNvSpPr>
          <p:nvPr>
            <p:ph type="sldNum" sz="quarter" idx="5"/>
          </p:nvPr>
        </p:nvSpPr>
        <p:spPr>
          <a:xfrm>
            <a:off x="6526348" y="8829967"/>
            <a:ext cx="482430" cy="466433"/>
          </a:xfrm>
          <a:prstGeom prst="rect">
            <a:avLst/>
          </a:prstGeom>
        </p:spPr>
        <p:txBody>
          <a:bodyPr vert="horz" lIns="93177" tIns="46589" rIns="93177" bIns="46589" rtlCol="0" anchor="ctr"/>
          <a:lstStyle>
            <a:lvl1pPr algn="r">
              <a:defRPr sz="1200">
                <a:solidFill>
                  <a:schemeClr val="tx2"/>
                </a:solidFill>
              </a:defRPr>
            </a:lvl1pPr>
          </a:lstStyle>
          <a:p>
            <a:fld id="{9359093C-2330-49BE-94AF-5A246B0DCEF8}" type="slidenum">
              <a:rPr lang="en-US" smtClean="0"/>
              <a:pPr/>
              <a:t>‹#›</a:t>
            </a:fld>
            <a:endParaRPr lang="en-US" dirty="0"/>
          </a:p>
        </p:txBody>
      </p:sp>
      <p:pic>
        <p:nvPicPr>
          <p:cNvPr id="11" name="Picture 16">
            <a:extLst>
              <a:ext uri="{FF2B5EF4-FFF2-40B4-BE49-F238E27FC236}">
                <a16:creationId xmlns:a16="http://schemas.microsoft.com/office/drawing/2014/main" id="{B9127272-6F66-40A1-A6EC-425235BA0C46}"/>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187388" y="8932117"/>
            <a:ext cx="194227" cy="193172"/>
          </a:xfrm>
          <a:prstGeom prst="rect">
            <a:avLst/>
          </a:prstGeom>
        </p:spPr>
      </p:pic>
    </p:spTree>
    <p:extLst>
      <p:ext uri="{BB962C8B-B14F-4D97-AF65-F5344CB8AC3E}">
        <p14:creationId xmlns:p14="http://schemas.microsoft.com/office/powerpoint/2010/main" val="3916786237"/>
      </p:ext>
    </p:extLst>
  </p:cSld>
  <p:clrMap bg1="lt1" tx1="dk1" bg2="lt2" tx2="dk2" accent1="accent1" accent2="accent2" accent3="accent3" accent4="accent4" accent5="accent5" accent6="accent6" hlink="hlink" folHlink="folHlink"/>
  <p:notesStyle>
    <a:lvl1pPr marL="0" algn="l" defTabSz="892432" rtl="0" eaLnBrk="1" latinLnBrk="0" hangingPunct="1">
      <a:defRPr sz="1050" kern="1200">
        <a:solidFill>
          <a:schemeClr val="tx2"/>
        </a:solidFill>
        <a:latin typeface="+mn-lt"/>
        <a:ea typeface="+mn-ea"/>
        <a:cs typeface="+mn-cs"/>
      </a:defRPr>
    </a:lvl1pPr>
    <a:lvl2pPr marL="114300" indent="0" algn="l" defTabSz="892432" rtl="0" eaLnBrk="1" latinLnBrk="0" hangingPunct="1">
      <a:defRPr sz="1050" kern="1200">
        <a:solidFill>
          <a:schemeClr val="tx2"/>
        </a:solidFill>
        <a:latin typeface="+mn-lt"/>
        <a:ea typeface="+mn-ea"/>
        <a:cs typeface="+mn-cs"/>
      </a:defRPr>
    </a:lvl2pPr>
    <a:lvl3pPr marL="228600" indent="0" algn="l" defTabSz="892432" rtl="0" eaLnBrk="1" latinLnBrk="0" hangingPunct="1">
      <a:defRPr sz="1050" kern="1200">
        <a:solidFill>
          <a:schemeClr val="tx2"/>
        </a:solidFill>
        <a:latin typeface="+mn-lt"/>
        <a:ea typeface="+mn-ea"/>
        <a:cs typeface="+mn-cs"/>
      </a:defRPr>
    </a:lvl3pPr>
    <a:lvl4pPr marL="342900" indent="0" algn="l" defTabSz="892432" rtl="0" eaLnBrk="1" latinLnBrk="0" hangingPunct="1">
      <a:defRPr sz="1050" kern="1200">
        <a:solidFill>
          <a:schemeClr val="tx2"/>
        </a:solidFill>
        <a:latin typeface="+mn-lt"/>
        <a:ea typeface="+mn-ea"/>
        <a:cs typeface="+mn-cs"/>
      </a:defRPr>
    </a:lvl4pPr>
    <a:lvl5pPr marL="457200" indent="0" algn="l" defTabSz="892432" rtl="0" eaLnBrk="1" latinLnBrk="0" hangingPunct="1">
      <a:defRPr sz="1050" kern="1200">
        <a:solidFill>
          <a:schemeClr val="tx2"/>
        </a:solidFill>
        <a:latin typeface="+mn-lt"/>
        <a:ea typeface="+mn-ea"/>
        <a:cs typeface="+mn-cs"/>
      </a:defRPr>
    </a:lvl5pPr>
    <a:lvl6pPr marL="2231080" algn="l" defTabSz="892432" rtl="0" eaLnBrk="1" latinLnBrk="0" hangingPunct="1">
      <a:defRPr sz="1171" kern="1200">
        <a:solidFill>
          <a:schemeClr val="tx1"/>
        </a:solidFill>
        <a:latin typeface="+mn-lt"/>
        <a:ea typeface="+mn-ea"/>
        <a:cs typeface="+mn-cs"/>
      </a:defRPr>
    </a:lvl6pPr>
    <a:lvl7pPr marL="2677296" algn="l" defTabSz="892432" rtl="0" eaLnBrk="1" latinLnBrk="0" hangingPunct="1">
      <a:defRPr sz="1171" kern="1200">
        <a:solidFill>
          <a:schemeClr val="tx1"/>
        </a:solidFill>
        <a:latin typeface="+mn-lt"/>
        <a:ea typeface="+mn-ea"/>
        <a:cs typeface="+mn-cs"/>
      </a:defRPr>
    </a:lvl7pPr>
    <a:lvl8pPr marL="3123513" algn="l" defTabSz="892432" rtl="0" eaLnBrk="1" latinLnBrk="0" hangingPunct="1">
      <a:defRPr sz="1171" kern="1200">
        <a:solidFill>
          <a:schemeClr val="tx1"/>
        </a:solidFill>
        <a:latin typeface="+mn-lt"/>
        <a:ea typeface="+mn-ea"/>
        <a:cs typeface="+mn-cs"/>
      </a:defRPr>
    </a:lvl8pPr>
    <a:lvl9pPr marL="3569728" algn="l" defTabSz="892432" rtl="0" eaLnBrk="1" latinLnBrk="0" hangingPunct="1">
      <a:defRPr sz="1171" kern="1200">
        <a:solidFill>
          <a:schemeClr val="tx1"/>
        </a:solidFill>
        <a:latin typeface="+mn-lt"/>
        <a:ea typeface="+mn-ea"/>
        <a:cs typeface="+mn-cs"/>
      </a:defRPr>
    </a:lvl9pPr>
  </p:notesStyle>
  <p:extLst mod="1">
    <p:ext uri="{620B2872-D7B9-4A21-9093-7833F8D536E1}">
      <p15:sldGuideLst xmlns:p15="http://schemas.microsoft.com/office/powerpoint/2012/main">
        <p15:guide id="2" pos="4111" userDrawn="1">
          <p15:clr>
            <a:srgbClr val="F26B43"/>
          </p15:clr>
        </p15:guide>
        <p15:guide id="3" pos="305" userDrawn="1">
          <p15:clr>
            <a:srgbClr val="F26B43"/>
          </p15:clr>
        </p15:guide>
        <p15:guide id="4" orient="horz" pos="219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481013"/>
            <a:ext cx="5056187" cy="28432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9093C-2330-49BE-94AF-5A246B0DCEF8}" type="slidenum">
              <a:rPr lang="en-US" smtClean="0"/>
              <a:t>1</a:t>
            </a:fld>
            <a:endParaRPr lang="en-US" dirty="0"/>
          </a:p>
        </p:txBody>
      </p:sp>
    </p:spTree>
    <p:extLst>
      <p:ext uri="{BB962C8B-B14F-4D97-AF65-F5344CB8AC3E}">
        <p14:creationId xmlns:p14="http://schemas.microsoft.com/office/powerpoint/2010/main" val="2634250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885EA-6B18-4D71-972A-068FF78F5987}"/>
              </a:ext>
            </a:extLst>
          </p:cNvPr>
          <p:cNvSpPr/>
          <p:nvPr userDrawn="1"/>
        </p:nvSpPr>
        <p:spPr>
          <a:xfrm>
            <a:off x="0" y="894"/>
            <a:ext cx="12192000" cy="6856214"/>
          </a:xfrm>
          <a:prstGeom prst="rect">
            <a:avLst/>
          </a:prstGeom>
          <a:gradFill>
            <a:gsLst>
              <a:gs pos="16000">
                <a:srgbClr val="002A88"/>
              </a:gs>
              <a:gs pos="79000">
                <a:srgbClr val="04003C"/>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A2215121-CA48-4D4D-B0FD-1D3BD52AFD4B}"/>
              </a:ext>
            </a:extLst>
          </p:cNvPr>
          <p:cNvSpPr>
            <a:spLocks noGrp="1"/>
          </p:cNvSpPr>
          <p:nvPr>
            <p:ph type="ctrTitle"/>
          </p:nvPr>
        </p:nvSpPr>
        <p:spPr>
          <a:xfrm>
            <a:off x="736600" y="1364718"/>
            <a:ext cx="10710333" cy="1859147"/>
          </a:xfrm>
        </p:spPr>
        <p:txBody>
          <a:bodyPr anchor="b">
            <a:noAutofit/>
          </a:bodyPr>
          <a:lstStyle>
            <a:lvl1pPr algn="ctr">
              <a:defRPr sz="4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2AD32F7-9D35-AB44-A743-E08C4C051515}"/>
              </a:ext>
            </a:extLst>
          </p:cNvPr>
          <p:cNvSpPr>
            <a:spLocks noGrp="1"/>
          </p:cNvSpPr>
          <p:nvPr>
            <p:ph type="subTitle" idx="1"/>
          </p:nvPr>
        </p:nvSpPr>
        <p:spPr>
          <a:xfrm>
            <a:off x="736600" y="3223865"/>
            <a:ext cx="10710333" cy="1332480"/>
          </a:xfrm>
        </p:spPr>
        <p:txBody>
          <a:bodyPr>
            <a:normAutofit/>
          </a:bodyPr>
          <a:lstStyle>
            <a:lvl1pPr marL="0" indent="0" algn="ctr">
              <a:buNone/>
              <a:defRPr sz="2400" b="1">
                <a:solidFill>
                  <a:schemeClr val="accent3"/>
                </a:solidFill>
                <a:latin typeface="+mj-lt"/>
              </a:defRPr>
            </a:lvl1pPr>
            <a:lvl2pPr marL="653109" indent="0" algn="ctr">
              <a:buNone/>
              <a:defRPr sz="2857"/>
            </a:lvl2pPr>
            <a:lvl3pPr marL="1306218" indent="0" algn="ctr">
              <a:buNone/>
              <a:defRPr sz="2572"/>
            </a:lvl3pPr>
            <a:lvl4pPr marL="1959327" indent="0" algn="ctr">
              <a:buNone/>
              <a:defRPr sz="2285"/>
            </a:lvl4pPr>
            <a:lvl5pPr marL="2612436" indent="0" algn="ctr">
              <a:buNone/>
              <a:defRPr sz="2285"/>
            </a:lvl5pPr>
            <a:lvl6pPr marL="3265545" indent="0" algn="ctr">
              <a:buNone/>
              <a:defRPr sz="2285"/>
            </a:lvl6pPr>
            <a:lvl7pPr marL="3918654" indent="0" algn="ctr">
              <a:buNone/>
              <a:defRPr sz="2285"/>
            </a:lvl7pPr>
            <a:lvl8pPr marL="4571764" indent="0" algn="ctr">
              <a:buNone/>
              <a:defRPr sz="2285"/>
            </a:lvl8pPr>
            <a:lvl9pPr marL="5224873" indent="0" algn="ctr">
              <a:buNone/>
              <a:defRPr sz="2285"/>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72E510C9-7083-4F5A-A5CD-A1358F6AE3E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69020" y="5500998"/>
            <a:ext cx="3389521" cy="847380"/>
          </a:xfrm>
          <a:prstGeom prst="rect">
            <a:avLst/>
          </a:prstGeom>
        </p:spPr>
      </p:pic>
      <p:sp>
        <p:nvSpPr>
          <p:cNvPr id="4" name="Rectangle 3" hidden="1">
            <a:extLst>
              <a:ext uri="{FF2B5EF4-FFF2-40B4-BE49-F238E27FC236}">
                <a16:creationId xmlns:a16="http://schemas.microsoft.com/office/drawing/2014/main" id="{96E70CF6-21FD-499A-98E7-A525C7362B0A}"/>
              </a:ext>
            </a:extLst>
          </p:cNvPr>
          <p:cNvSpPr/>
          <p:nvPr userDrawn="1">
            <p:custDataLst>
              <p:tags r:id="rId1"/>
            </p:custDataLst>
          </p:nvPr>
        </p:nvSpPr>
        <p:spPr>
          <a:xfrm>
            <a:off x="723900" y="5500998"/>
            <a:ext cx="3302410" cy="847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431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1B1A-193A-1F40-B2AB-0A9D2F74DF8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E4FCD71-99E5-D846-AD43-7B056FE628C6}"/>
              </a:ext>
            </a:extLst>
          </p:cNvPr>
          <p:cNvSpPr>
            <a:spLocks noGrp="1"/>
          </p:cNvSpPr>
          <p:nvPr>
            <p:ph sz="half" idx="1"/>
          </p:nvPr>
        </p:nvSpPr>
        <p:spPr>
          <a:xfrm>
            <a:off x="72657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A06A599-343C-AF48-9F5E-ED2800F22C6D}"/>
              </a:ext>
            </a:extLst>
          </p:cNvPr>
          <p:cNvSpPr>
            <a:spLocks noGrp="1"/>
          </p:cNvSpPr>
          <p:nvPr>
            <p:ph sz="half" idx="2"/>
          </p:nvPr>
        </p:nvSpPr>
        <p:spPr>
          <a:xfrm>
            <a:off x="6191230" y="855664"/>
            <a:ext cx="5281633" cy="53588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A09E3-6341-2840-B4B2-446CB6BCD3DE}"/>
              </a:ext>
            </a:extLst>
          </p:cNvPr>
          <p:cNvSpPr>
            <a:spLocks noGrp="1"/>
          </p:cNvSpPr>
          <p:nvPr>
            <p:ph type="dt" sz="half" idx="10"/>
          </p:nvPr>
        </p:nvSpPr>
        <p:spPr/>
        <p:txBody>
          <a:bodyPr/>
          <a:lstStyle/>
          <a:p>
            <a:fld id="{932DD1C2-B208-4562-B8B9-3E9E71B15AEB}" type="datetime1">
              <a:rPr lang="en-US" smtClean="0"/>
              <a:t>6/24/2025</a:t>
            </a:fld>
            <a:endParaRPr lang="en-US"/>
          </a:p>
        </p:txBody>
      </p:sp>
      <p:sp>
        <p:nvSpPr>
          <p:cNvPr id="6" name="Footer Placeholder 5">
            <a:extLst>
              <a:ext uri="{FF2B5EF4-FFF2-40B4-BE49-F238E27FC236}">
                <a16:creationId xmlns:a16="http://schemas.microsoft.com/office/drawing/2014/main" id="{B061B294-4D04-E746-8221-395BE429F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9DF78-5CB3-4849-B9FC-1F1763722B41}"/>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8" name="Rectangle 7" hidden="1">
            <a:extLst>
              <a:ext uri="{FF2B5EF4-FFF2-40B4-BE49-F238E27FC236}">
                <a16:creationId xmlns:a16="http://schemas.microsoft.com/office/drawing/2014/main" id="{6B12440B-82B8-49BB-A179-16B2998F8E4C}"/>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69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Point /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453C17-7258-4AD7-9BE0-96A1045478F3}"/>
              </a:ext>
            </a:extLst>
          </p:cNvPr>
          <p:cNvSpPr>
            <a:spLocks noGrp="1"/>
          </p:cNvSpPr>
          <p:nvPr>
            <p:ph type="dt" sz="half" idx="10"/>
          </p:nvPr>
        </p:nvSpPr>
        <p:spPr/>
        <p:txBody>
          <a:bodyPr/>
          <a:lstStyle/>
          <a:p>
            <a:fld id="{CF1D6321-93FB-4F05-956E-95304BDC80A3}" type="datetime1">
              <a:rPr lang="en-US" smtClean="0"/>
              <a:t>6/24/2025</a:t>
            </a:fld>
            <a:endParaRPr lang="en-US" dirty="0"/>
          </a:p>
        </p:txBody>
      </p:sp>
      <p:sp>
        <p:nvSpPr>
          <p:cNvPr id="4" name="Footer Placeholder 3">
            <a:extLst>
              <a:ext uri="{FF2B5EF4-FFF2-40B4-BE49-F238E27FC236}">
                <a16:creationId xmlns:a16="http://schemas.microsoft.com/office/drawing/2014/main" id="{424D930B-8A9B-465E-92CD-75EB247A0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157046-792A-4788-B5CA-E9C55F23CA39}"/>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7" name="Text Placeholder 6">
            <a:extLst>
              <a:ext uri="{FF2B5EF4-FFF2-40B4-BE49-F238E27FC236}">
                <a16:creationId xmlns:a16="http://schemas.microsoft.com/office/drawing/2014/main" id="{3133373C-0DC7-4594-8F56-DA0E5C7B4D20}"/>
              </a:ext>
            </a:extLst>
          </p:cNvPr>
          <p:cNvSpPr>
            <a:spLocks noGrp="1"/>
          </p:cNvSpPr>
          <p:nvPr>
            <p:ph type="body" sz="quarter" idx="13" hasCustomPrompt="1"/>
          </p:nvPr>
        </p:nvSpPr>
        <p:spPr>
          <a:xfrm>
            <a:off x="723899" y="2025017"/>
            <a:ext cx="10744200" cy="2807966"/>
          </a:xfrm>
          <a:solidFill>
            <a:schemeClr val="accent1"/>
          </a:solidFill>
        </p:spPr>
        <p:txBody>
          <a:bodyPr anchor="ctr">
            <a:normAutofit/>
          </a:bodyPr>
          <a:lstStyle>
            <a:lvl1pPr marL="0" indent="0" algn="ctr">
              <a:buNone/>
              <a:defRPr sz="3600" b="1">
                <a:solidFill>
                  <a:schemeClr val="bg1"/>
                </a:solidFill>
                <a:latin typeface="+mj-lt"/>
              </a:defRPr>
            </a:lvl1pPr>
            <a:lvl2pPr algn="ctr">
              <a:defRPr/>
            </a:lvl2pPr>
            <a:lvl3pPr algn="ctr">
              <a:defRPr/>
            </a:lvl3pPr>
            <a:lvl4pPr algn="ctr">
              <a:defRPr/>
            </a:lvl4pPr>
            <a:lvl5pPr algn="ctr">
              <a:defRPr/>
            </a:lvl5pPr>
          </a:lstStyle>
          <a:p>
            <a:pPr lvl="0"/>
            <a:r>
              <a:rPr lang="en-US" dirty="0"/>
              <a:t>Add takeaway / quote / statement / stat and change color of textbox as needed </a:t>
            </a:r>
          </a:p>
        </p:txBody>
      </p:sp>
      <p:sp>
        <p:nvSpPr>
          <p:cNvPr id="10" name="Rectangle 9" hidden="1">
            <a:extLst>
              <a:ext uri="{FF2B5EF4-FFF2-40B4-BE49-F238E27FC236}">
                <a16:creationId xmlns:a16="http://schemas.microsoft.com/office/drawing/2014/main" id="{DFFA4450-53A1-4811-94EB-744A6A99036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8513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FF83D-86B2-B744-9C83-3DB29D769510}"/>
              </a:ext>
            </a:extLst>
          </p:cNvPr>
          <p:cNvSpPr>
            <a:spLocks noGrp="1"/>
          </p:cNvSpPr>
          <p:nvPr>
            <p:ph idx="1"/>
          </p:nvPr>
        </p:nvSpPr>
        <p:spPr>
          <a:xfrm>
            <a:off x="726569" y="855407"/>
            <a:ext cx="7661771" cy="5350686"/>
          </a:xfrm>
        </p:spPr>
        <p:txBody>
          <a:bodyPr/>
          <a:lstStyle>
            <a:lvl1pPr>
              <a:defRPr sz="2000"/>
            </a:lvl1pPr>
            <a:lvl2pPr>
              <a:defRPr sz="1800"/>
            </a:lvl2pPr>
            <a:lvl3pPr>
              <a:defRPr sz="1800"/>
            </a:lvl3pPr>
            <a:lvl4pPr>
              <a:defRPr sz="1600"/>
            </a:lvl4pPr>
            <a:lvl5pPr>
              <a:defRPr sz="1600"/>
            </a:lvl5pPr>
            <a:lvl6pPr>
              <a:defRPr sz="2857"/>
            </a:lvl6pPr>
            <a:lvl7pPr>
              <a:defRPr sz="2857"/>
            </a:lvl7pPr>
            <a:lvl8pPr>
              <a:defRPr sz="2857"/>
            </a:lvl8pPr>
            <a:lvl9pPr>
              <a:defRPr sz="285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8D613F3-BF58-724B-9FC3-AA157BAE9F36}"/>
              </a:ext>
            </a:extLst>
          </p:cNvPr>
          <p:cNvSpPr>
            <a:spLocks noGrp="1"/>
          </p:cNvSpPr>
          <p:nvPr>
            <p:ph type="body" sz="half" idx="2"/>
          </p:nvPr>
        </p:nvSpPr>
        <p:spPr>
          <a:xfrm>
            <a:off x="8487177" y="855662"/>
            <a:ext cx="2979397" cy="5362575"/>
          </a:xfrm>
          <a:solidFill>
            <a:schemeClr val="tx2"/>
          </a:solidFill>
        </p:spPr>
        <p:txBody>
          <a:bodyPr anchor="ctr">
            <a:normAutofit/>
          </a:bodyPr>
          <a:lstStyle>
            <a:lvl1pPr marL="0" indent="0" algn="ctr">
              <a:buNone/>
              <a:defRPr sz="1800" b="1">
                <a:solidFill>
                  <a:schemeClr val="bg1"/>
                </a:solidFill>
                <a:latin typeface="+mj-lt"/>
              </a:defRPr>
            </a:lvl1pPr>
            <a:lvl2pPr marL="653109" indent="0">
              <a:buNone/>
              <a:defRPr sz="2000"/>
            </a:lvl2pPr>
            <a:lvl3pPr marL="1306218" indent="0">
              <a:buNone/>
              <a:defRPr sz="1715"/>
            </a:lvl3pPr>
            <a:lvl4pPr marL="1959327" indent="0">
              <a:buNone/>
              <a:defRPr sz="1428"/>
            </a:lvl4pPr>
            <a:lvl5pPr marL="2612436" indent="0">
              <a:buNone/>
              <a:defRPr sz="1428"/>
            </a:lvl5pPr>
            <a:lvl6pPr marL="3265545" indent="0">
              <a:buNone/>
              <a:defRPr sz="1428"/>
            </a:lvl6pPr>
            <a:lvl7pPr marL="3918654" indent="0">
              <a:buNone/>
              <a:defRPr sz="1428"/>
            </a:lvl7pPr>
            <a:lvl8pPr marL="4571764" indent="0">
              <a:buNone/>
              <a:defRPr sz="1428"/>
            </a:lvl8pPr>
            <a:lvl9pPr marL="5224873" indent="0">
              <a:buNone/>
              <a:defRPr sz="1428"/>
            </a:lvl9pPr>
          </a:lstStyle>
          <a:p>
            <a:pPr lvl="0"/>
            <a:r>
              <a:rPr lang="en-US"/>
              <a:t>Edit Master text styles</a:t>
            </a:r>
          </a:p>
        </p:txBody>
      </p:sp>
      <p:sp>
        <p:nvSpPr>
          <p:cNvPr id="5" name="Date Placeholder 4">
            <a:extLst>
              <a:ext uri="{FF2B5EF4-FFF2-40B4-BE49-F238E27FC236}">
                <a16:creationId xmlns:a16="http://schemas.microsoft.com/office/drawing/2014/main" id="{C33984B2-B9A6-BB42-BB99-BB239974F7EC}"/>
              </a:ext>
            </a:extLst>
          </p:cNvPr>
          <p:cNvSpPr>
            <a:spLocks noGrp="1"/>
          </p:cNvSpPr>
          <p:nvPr>
            <p:ph type="dt" sz="half" idx="10"/>
          </p:nvPr>
        </p:nvSpPr>
        <p:spPr/>
        <p:txBody>
          <a:bodyPr/>
          <a:lstStyle/>
          <a:p>
            <a:fld id="{DAF5B2D5-28BB-4232-A525-B24A04EE71CB}" type="datetime1">
              <a:rPr lang="en-US" smtClean="0"/>
              <a:t>6/24/2025</a:t>
            </a:fld>
            <a:endParaRPr lang="en-US"/>
          </a:p>
        </p:txBody>
      </p:sp>
      <p:sp>
        <p:nvSpPr>
          <p:cNvPr id="6" name="Footer Placeholder 5">
            <a:extLst>
              <a:ext uri="{FF2B5EF4-FFF2-40B4-BE49-F238E27FC236}">
                <a16:creationId xmlns:a16="http://schemas.microsoft.com/office/drawing/2014/main" id="{5B5E69B3-56DA-944E-9F0B-8E52A16DF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DF43D-6601-6248-AA5E-FC6E72A5A8F2}"/>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8" name="Title 7">
            <a:extLst>
              <a:ext uri="{FF2B5EF4-FFF2-40B4-BE49-F238E27FC236}">
                <a16:creationId xmlns:a16="http://schemas.microsoft.com/office/drawing/2014/main" id="{11367FFD-A968-49DF-AC50-8C55CD8A0C90}"/>
              </a:ext>
            </a:extLst>
          </p:cNvPr>
          <p:cNvSpPr>
            <a:spLocks noGrp="1"/>
          </p:cNvSpPr>
          <p:nvPr>
            <p:ph type="title"/>
          </p:nvPr>
        </p:nvSpPr>
        <p:spPr/>
        <p:txBody>
          <a:bodyPr/>
          <a:lstStyle/>
          <a:p>
            <a:r>
              <a:rPr lang="en-US"/>
              <a:t>Click to edit Master title style</a:t>
            </a:r>
          </a:p>
        </p:txBody>
      </p:sp>
      <p:sp>
        <p:nvSpPr>
          <p:cNvPr id="9" name="Rectangle 8" hidden="1">
            <a:extLst>
              <a:ext uri="{FF2B5EF4-FFF2-40B4-BE49-F238E27FC236}">
                <a16:creationId xmlns:a16="http://schemas.microsoft.com/office/drawing/2014/main" id="{82F75050-2159-4314-A8A6-F31BFBC46EA2}"/>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2516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86A1E-9049-0F43-BE0A-906179F5CE15}"/>
              </a:ext>
            </a:extLst>
          </p:cNvPr>
          <p:cNvSpPr>
            <a:spLocks noGrp="1"/>
          </p:cNvSpPr>
          <p:nvPr>
            <p:ph type="dt" sz="half" idx="10"/>
          </p:nvPr>
        </p:nvSpPr>
        <p:spPr/>
        <p:txBody>
          <a:bodyPr/>
          <a:lstStyle/>
          <a:p>
            <a:fld id="{708111A3-0FE3-4FBC-BE91-E192DED52CB4}" type="datetime1">
              <a:rPr lang="en-US" smtClean="0"/>
              <a:t>6/24/2025</a:t>
            </a:fld>
            <a:endParaRPr lang="en-US"/>
          </a:p>
        </p:txBody>
      </p:sp>
      <p:sp>
        <p:nvSpPr>
          <p:cNvPr id="3" name="Footer Placeholder 2">
            <a:extLst>
              <a:ext uri="{FF2B5EF4-FFF2-40B4-BE49-F238E27FC236}">
                <a16:creationId xmlns:a16="http://schemas.microsoft.com/office/drawing/2014/main" id="{1434A5AD-F092-F342-A9CB-26ADA6CAC8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B0A3B-B17C-C643-8EA2-B56455436C8C}"/>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7" name="Rectangle 6" hidden="1">
            <a:extLst>
              <a:ext uri="{FF2B5EF4-FFF2-40B4-BE49-F238E27FC236}">
                <a16:creationId xmlns:a16="http://schemas.microsoft.com/office/drawing/2014/main" id="{BDB5A986-3CC4-4068-9673-999468AFDB9F}"/>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12994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41EC-0138-4DE4-AE99-9A5220A5A794}"/>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02091DE6-9757-4FF4-B09E-C0013B9D7A91}"/>
              </a:ext>
            </a:extLst>
          </p:cNvPr>
          <p:cNvSpPr>
            <a:spLocks noGrp="1"/>
          </p:cNvSpPr>
          <p:nvPr>
            <p:ph type="pic" sz="quarter" idx="13" hasCustomPrompt="1"/>
          </p:nvPr>
        </p:nvSpPr>
        <p:spPr>
          <a:xfrm>
            <a:off x="736603"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4" name="Picture Placeholder 13">
            <a:extLst>
              <a:ext uri="{FF2B5EF4-FFF2-40B4-BE49-F238E27FC236}">
                <a16:creationId xmlns:a16="http://schemas.microsoft.com/office/drawing/2014/main" id="{B7AD1791-C116-44D1-8342-307A77972B2F}"/>
              </a:ext>
            </a:extLst>
          </p:cNvPr>
          <p:cNvSpPr>
            <a:spLocks noGrp="1"/>
          </p:cNvSpPr>
          <p:nvPr>
            <p:ph type="pic" sz="quarter" idx="14" hasCustomPrompt="1"/>
          </p:nvPr>
        </p:nvSpPr>
        <p:spPr>
          <a:xfrm>
            <a:off x="735757"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6" name="Picture Placeholder 15">
            <a:extLst>
              <a:ext uri="{FF2B5EF4-FFF2-40B4-BE49-F238E27FC236}">
                <a16:creationId xmlns:a16="http://schemas.microsoft.com/office/drawing/2014/main" id="{A624C46F-9E17-4F79-AA19-1EEFE78D3ED6}"/>
              </a:ext>
            </a:extLst>
          </p:cNvPr>
          <p:cNvSpPr>
            <a:spLocks noGrp="1"/>
          </p:cNvSpPr>
          <p:nvPr>
            <p:ph type="pic" sz="quarter" idx="15" hasCustomPrompt="1"/>
          </p:nvPr>
        </p:nvSpPr>
        <p:spPr>
          <a:xfrm>
            <a:off x="735757" y="3683793"/>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18" name="Picture Placeholder 17">
            <a:extLst>
              <a:ext uri="{FF2B5EF4-FFF2-40B4-BE49-F238E27FC236}">
                <a16:creationId xmlns:a16="http://schemas.microsoft.com/office/drawing/2014/main" id="{E6F49704-7B4C-435B-B0A9-B43AD0E00B70}"/>
              </a:ext>
            </a:extLst>
          </p:cNvPr>
          <p:cNvSpPr>
            <a:spLocks noGrp="1"/>
          </p:cNvSpPr>
          <p:nvPr>
            <p:ph type="pic" sz="quarter" idx="16" hasCustomPrompt="1"/>
          </p:nvPr>
        </p:nvSpPr>
        <p:spPr>
          <a:xfrm>
            <a:off x="735757" y="4931269"/>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20" name="Text Placeholder 19">
            <a:extLst>
              <a:ext uri="{FF2B5EF4-FFF2-40B4-BE49-F238E27FC236}">
                <a16:creationId xmlns:a16="http://schemas.microsoft.com/office/drawing/2014/main" id="{048EBB51-3DD1-43E0-85E4-BBAF9815846F}"/>
              </a:ext>
            </a:extLst>
          </p:cNvPr>
          <p:cNvSpPr>
            <a:spLocks noGrp="1"/>
          </p:cNvSpPr>
          <p:nvPr>
            <p:ph type="body" sz="quarter" idx="17" hasCustomPrompt="1"/>
          </p:nvPr>
        </p:nvSpPr>
        <p:spPr>
          <a:xfrm>
            <a:off x="1784988"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2" name="Text Placeholder 21">
            <a:extLst>
              <a:ext uri="{FF2B5EF4-FFF2-40B4-BE49-F238E27FC236}">
                <a16:creationId xmlns:a16="http://schemas.microsoft.com/office/drawing/2014/main" id="{B652FA6D-B8C8-4A78-82B7-708F6D21C27B}"/>
              </a:ext>
            </a:extLst>
          </p:cNvPr>
          <p:cNvSpPr>
            <a:spLocks noGrp="1"/>
          </p:cNvSpPr>
          <p:nvPr>
            <p:ph type="body" sz="quarter" idx="18" hasCustomPrompt="1"/>
          </p:nvPr>
        </p:nvSpPr>
        <p:spPr>
          <a:xfrm>
            <a:off x="1784989"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4" name="Text Placeholder 23">
            <a:extLst>
              <a:ext uri="{FF2B5EF4-FFF2-40B4-BE49-F238E27FC236}">
                <a16:creationId xmlns:a16="http://schemas.microsoft.com/office/drawing/2014/main" id="{EA753D7B-98DC-479D-9880-76B797956B40}"/>
              </a:ext>
            </a:extLst>
          </p:cNvPr>
          <p:cNvSpPr>
            <a:spLocks noGrp="1"/>
          </p:cNvSpPr>
          <p:nvPr>
            <p:ph type="body" sz="quarter" idx="19" hasCustomPrompt="1"/>
          </p:nvPr>
        </p:nvSpPr>
        <p:spPr>
          <a:xfrm>
            <a:off x="1784989" y="3944347"/>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6" name="Text Placeholder 25">
            <a:extLst>
              <a:ext uri="{FF2B5EF4-FFF2-40B4-BE49-F238E27FC236}">
                <a16:creationId xmlns:a16="http://schemas.microsoft.com/office/drawing/2014/main" id="{BE1FCCB2-14A7-45A9-B19B-0EA3718AF12A}"/>
              </a:ext>
            </a:extLst>
          </p:cNvPr>
          <p:cNvSpPr>
            <a:spLocks noGrp="1"/>
          </p:cNvSpPr>
          <p:nvPr>
            <p:ph type="body" sz="quarter" idx="20" hasCustomPrompt="1"/>
          </p:nvPr>
        </p:nvSpPr>
        <p:spPr>
          <a:xfrm>
            <a:off x="1784989" y="5191823"/>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28" name="Picture Placeholder 27">
            <a:extLst>
              <a:ext uri="{FF2B5EF4-FFF2-40B4-BE49-F238E27FC236}">
                <a16:creationId xmlns:a16="http://schemas.microsoft.com/office/drawing/2014/main" id="{0A7B97EF-654A-4399-922B-00908C0B894F}"/>
              </a:ext>
            </a:extLst>
          </p:cNvPr>
          <p:cNvSpPr>
            <a:spLocks noGrp="1"/>
          </p:cNvSpPr>
          <p:nvPr>
            <p:ph type="pic" sz="quarter" idx="21" hasCustomPrompt="1"/>
          </p:nvPr>
        </p:nvSpPr>
        <p:spPr>
          <a:xfrm>
            <a:off x="6281696" y="1193105"/>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0" name="Picture Placeholder 29">
            <a:extLst>
              <a:ext uri="{FF2B5EF4-FFF2-40B4-BE49-F238E27FC236}">
                <a16:creationId xmlns:a16="http://schemas.microsoft.com/office/drawing/2014/main" id="{04370EF0-E179-46C9-9E26-7F3862BC11C7}"/>
              </a:ext>
            </a:extLst>
          </p:cNvPr>
          <p:cNvSpPr>
            <a:spLocks noGrp="1"/>
          </p:cNvSpPr>
          <p:nvPr>
            <p:ph type="pic" sz="quarter" idx="22" hasCustomPrompt="1"/>
          </p:nvPr>
        </p:nvSpPr>
        <p:spPr>
          <a:xfrm>
            <a:off x="6281696" y="2436317"/>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2" name="Picture Placeholder 31">
            <a:extLst>
              <a:ext uri="{FF2B5EF4-FFF2-40B4-BE49-F238E27FC236}">
                <a16:creationId xmlns:a16="http://schemas.microsoft.com/office/drawing/2014/main" id="{B22EA77D-2B89-48F1-809A-21A7443F39CB}"/>
              </a:ext>
            </a:extLst>
          </p:cNvPr>
          <p:cNvSpPr>
            <a:spLocks noGrp="1"/>
          </p:cNvSpPr>
          <p:nvPr>
            <p:ph type="pic" sz="quarter" idx="23" hasCustomPrompt="1"/>
          </p:nvPr>
        </p:nvSpPr>
        <p:spPr>
          <a:xfrm>
            <a:off x="6281696" y="3688670"/>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4" name="Picture Placeholder 33">
            <a:extLst>
              <a:ext uri="{FF2B5EF4-FFF2-40B4-BE49-F238E27FC236}">
                <a16:creationId xmlns:a16="http://schemas.microsoft.com/office/drawing/2014/main" id="{90B09503-3FEF-4CCF-9778-B379C442CEA3}"/>
              </a:ext>
            </a:extLst>
          </p:cNvPr>
          <p:cNvSpPr>
            <a:spLocks noGrp="1"/>
          </p:cNvSpPr>
          <p:nvPr>
            <p:ph type="pic" sz="quarter" idx="24" hasCustomPrompt="1"/>
          </p:nvPr>
        </p:nvSpPr>
        <p:spPr>
          <a:xfrm>
            <a:off x="6281696" y="4931271"/>
            <a:ext cx="914400" cy="914400"/>
          </a:xfrm>
          <a:prstGeom prst="ellipse">
            <a:avLst/>
          </a:prstGeom>
          <a:noFill/>
        </p:spPr>
        <p:txBody>
          <a:bodyPr anchor="ctr">
            <a:noAutofit/>
          </a:bodyPr>
          <a:lstStyle>
            <a:lvl1pPr marL="0" indent="0" algn="ctr">
              <a:buNone/>
              <a:defRPr sz="800">
                <a:solidFill>
                  <a:schemeClr val="tx2"/>
                </a:solidFill>
              </a:defRPr>
            </a:lvl1pPr>
          </a:lstStyle>
          <a:p>
            <a:r>
              <a:rPr lang="en-US" dirty="0"/>
              <a:t>Click to insert contact photo</a:t>
            </a:r>
          </a:p>
        </p:txBody>
      </p:sp>
      <p:sp>
        <p:nvSpPr>
          <p:cNvPr id="36" name="Text Placeholder 35">
            <a:extLst>
              <a:ext uri="{FF2B5EF4-FFF2-40B4-BE49-F238E27FC236}">
                <a16:creationId xmlns:a16="http://schemas.microsoft.com/office/drawing/2014/main" id="{E4204AE6-3065-4932-9FF7-460921375E64}"/>
              </a:ext>
            </a:extLst>
          </p:cNvPr>
          <p:cNvSpPr>
            <a:spLocks noGrp="1"/>
          </p:cNvSpPr>
          <p:nvPr>
            <p:ph type="body" sz="quarter" idx="25" hasCustomPrompt="1"/>
          </p:nvPr>
        </p:nvSpPr>
        <p:spPr>
          <a:xfrm>
            <a:off x="7360901" y="1453659"/>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38" name="Text Placeholder 37">
            <a:extLst>
              <a:ext uri="{FF2B5EF4-FFF2-40B4-BE49-F238E27FC236}">
                <a16:creationId xmlns:a16="http://schemas.microsoft.com/office/drawing/2014/main" id="{EC258CB3-809B-4E55-9D97-E236614394CF}"/>
              </a:ext>
            </a:extLst>
          </p:cNvPr>
          <p:cNvSpPr>
            <a:spLocks noGrp="1"/>
          </p:cNvSpPr>
          <p:nvPr>
            <p:ph type="body" sz="quarter" idx="26" hasCustomPrompt="1"/>
          </p:nvPr>
        </p:nvSpPr>
        <p:spPr>
          <a:xfrm>
            <a:off x="7360901" y="2696871"/>
            <a:ext cx="4084959" cy="173736"/>
          </a:xfrm>
        </p:spPr>
        <p:txBody>
          <a:bodyPr anchor="ctr">
            <a:noAutofit/>
          </a:bodyPr>
          <a:lstStyle>
            <a:lvl1pPr marL="0" indent="0">
              <a:buNone/>
              <a:defRPr sz="1600" b="1">
                <a:solidFill>
                  <a:schemeClr val="tx2"/>
                </a:solidFill>
                <a:latin typeface="+mj-lt"/>
              </a:defRPr>
            </a:lvl1pPr>
          </a:lstStyle>
          <a:p>
            <a:pPr lvl="0"/>
            <a:r>
              <a:rPr lang="en-US" dirty="0"/>
              <a:t>Click to insert name</a:t>
            </a:r>
          </a:p>
        </p:txBody>
      </p:sp>
      <p:sp>
        <p:nvSpPr>
          <p:cNvPr id="40" name="Text Placeholder 39">
            <a:extLst>
              <a:ext uri="{FF2B5EF4-FFF2-40B4-BE49-F238E27FC236}">
                <a16:creationId xmlns:a16="http://schemas.microsoft.com/office/drawing/2014/main" id="{F8D6D001-984E-4D2F-8FDA-6F3F609E8063}"/>
              </a:ext>
            </a:extLst>
          </p:cNvPr>
          <p:cNvSpPr>
            <a:spLocks noGrp="1"/>
          </p:cNvSpPr>
          <p:nvPr>
            <p:ph type="body" sz="quarter" idx="27" hasCustomPrompt="1"/>
          </p:nvPr>
        </p:nvSpPr>
        <p:spPr>
          <a:xfrm>
            <a:off x="7360901" y="3944347"/>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2" name="Text Placeholder 41">
            <a:extLst>
              <a:ext uri="{FF2B5EF4-FFF2-40B4-BE49-F238E27FC236}">
                <a16:creationId xmlns:a16="http://schemas.microsoft.com/office/drawing/2014/main" id="{0275046B-85D4-40B0-974A-EC444D6C6133}"/>
              </a:ext>
            </a:extLst>
          </p:cNvPr>
          <p:cNvSpPr>
            <a:spLocks noGrp="1"/>
          </p:cNvSpPr>
          <p:nvPr>
            <p:ph type="body" sz="quarter" idx="28" hasCustomPrompt="1"/>
          </p:nvPr>
        </p:nvSpPr>
        <p:spPr>
          <a:xfrm>
            <a:off x="7360901" y="5191823"/>
            <a:ext cx="4084959" cy="173736"/>
          </a:xfrm>
        </p:spPr>
        <p:txBody>
          <a:bodyPr anchor="ctr">
            <a:noAutofit/>
          </a:bodyPr>
          <a:lstStyle>
            <a:lvl1pPr marL="0" indent="0">
              <a:buNone/>
              <a:defRPr sz="1600" b="1">
                <a:solidFill>
                  <a:schemeClr val="tx2"/>
                </a:solidFill>
                <a:latin typeface="+mj-lt"/>
              </a:defRPr>
            </a:lvl1pPr>
            <a:lvl2pPr marL="112711" indent="0">
              <a:buNone/>
              <a:defRPr/>
            </a:lvl2pPr>
          </a:lstStyle>
          <a:p>
            <a:pPr lvl="0"/>
            <a:r>
              <a:rPr lang="en-US" dirty="0"/>
              <a:t>Click to insert name</a:t>
            </a:r>
          </a:p>
        </p:txBody>
      </p:sp>
      <p:sp>
        <p:nvSpPr>
          <p:cNvPr id="44" name="Text Placeholder 43">
            <a:extLst>
              <a:ext uri="{FF2B5EF4-FFF2-40B4-BE49-F238E27FC236}">
                <a16:creationId xmlns:a16="http://schemas.microsoft.com/office/drawing/2014/main" id="{F18208AC-A0A1-40B9-92BE-7A9902664863}"/>
              </a:ext>
            </a:extLst>
          </p:cNvPr>
          <p:cNvSpPr>
            <a:spLocks noGrp="1"/>
          </p:cNvSpPr>
          <p:nvPr>
            <p:ph type="body" sz="quarter" idx="29" hasCustomPrompt="1"/>
          </p:nvPr>
        </p:nvSpPr>
        <p:spPr>
          <a:xfrm>
            <a:off x="1784988" y="1659239"/>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6" name="Text Placeholder 45">
            <a:extLst>
              <a:ext uri="{FF2B5EF4-FFF2-40B4-BE49-F238E27FC236}">
                <a16:creationId xmlns:a16="http://schemas.microsoft.com/office/drawing/2014/main" id="{BE580B3F-D345-409E-A1E3-D30B57D2A3F7}"/>
              </a:ext>
            </a:extLst>
          </p:cNvPr>
          <p:cNvSpPr>
            <a:spLocks noGrp="1"/>
          </p:cNvSpPr>
          <p:nvPr>
            <p:ph type="body" sz="quarter" idx="30" hasCustomPrompt="1"/>
          </p:nvPr>
        </p:nvSpPr>
        <p:spPr>
          <a:xfrm>
            <a:off x="1784989" y="2906327"/>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48" name="Text Placeholder 47">
            <a:extLst>
              <a:ext uri="{FF2B5EF4-FFF2-40B4-BE49-F238E27FC236}">
                <a16:creationId xmlns:a16="http://schemas.microsoft.com/office/drawing/2014/main" id="{4EFA9CFB-0285-4E07-8E72-0E78463D1A25}"/>
              </a:ext>
            </a:extLst>
          </p:cNvPr>
          <p:cNvSpPr>
            <a:spLocks noGrp="1"/>
          </p:cNvSpPr>
          <p:nvPr>
            <p:ph type="body" sz="quarter" idx="31" hasCustomPrompt="1"/>
          </p:nvPr>
        </p:nvSpPr>
        <p:spPr>
          <a:xfrm>
            <a:off x="1784989" y="4143553"/>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0" name="Text Placeholder 49">
            <a:extLst>
              <a:ext uri="{FF2B5EF4-FFF2-40B4-BE49-F238E27FC236}">
                <a16:creationId xmlns:a16="http://schemas.microsoft.com/office/drawing/2014/main" id="{0ACE9153-8BF7-4F98-A1F0-9C7C3A1A0457}"/>
              </a:ext>
            </a:extLst>
          </p:cNvPr>
          <p:cNvSpPr>
            <a:spLocks noGrp="1"/>
          </p:cNvSpPr>
          <p:nvPr>
            <p:ph type="body" sz="quarter" idx="32" hasCustomPrompt="1"/>
          </p:nvPr>
        </p:nvSpPr>
        <p:spPr>
          <a:xfrm>
            <a:off x="1784989" y="5395962"/>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2" name="Text Placeholder 51">
            <a:extLst>
              <a:ext uri="{FF2B5EF4-FFF2-40B4-BE49-F238E27FC236}">
                <a16:creationId xmlns:a16="http://schemas.microsoft.com/office/drawing/2014/main" id="{204D67AE-9D0B-4C5D-A014-244BFEA1C4FE}"/>
              </a:ext>
            </a:extLst>
          </p:cNvPr>
          <p:cNvSpPr>
            <a:spLocks noGrp="1"/>
          </p:cNvSpPr>
          <p:nvPr>
            <p:ph type="body" sz="quarter" idx="33" hasCustomPrompt="1"/>
          </p:nvPr>
        </p:nvSpPr>
        <p:spPr>
          <a:xfrm>
            <a:off x="7360901" y="1659239"/>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4" name="Text Placeholder 53">
            <a:extLst>
              <a:ext uri="{FF2B5EF4-FFF2-40B4-BE49-F238E27FC236}">
                <a16:creationId xmlns:a16="http://schemas.microsoft.com/office/drawing/2014/main" id="{4AC9D7EE-310E-477E-A612-53CF908A2BC6}"/>
              </a:ext>
            </a:extLst>
          </p:cNvPr>
          <p:cNvSpPr>
            <a:spLocks noGrp="1"/>
          </p:cNvSpPr>
          <p:nvPr>
            <p:ph type="body" sz="quarter" idx="34" hasCustomPrompt="1"/>
          </p:nvPr>
        </p:nvSpPr>
        <p:spPr>
          <a:xfrm>
            <a:off x="7360901" y="2908441"/>
            <a:ext cx="4084959" cy="209490"/>
          </a:xfrm>
        </p:spPr>
        <p:txBody>
          <a:bodyPr tIns="0" bIns="0" anchor="t"/>
          <a:lstStyle>
            <a:lvl1pPr marL="0" indent="0">
              <a:buNone/>
              <a:defRPr sz="1200" b="0" i="0">
                <a:solidFill>
                  <a:schemeClr val="tx2"/>
                </a:solidFill>
              </a:defRPr>
            </a:lvl1pPr>
            <a:lvl2pPr marL="112711" indent="0">
              <a:buNone/>
              <a:defRPr/>
            </a:lvl2pPr>
          </a:lstStyle>
          <a:p>
            <a:pPr lvl="0"/>
            <a:r>
              <a:rPr lang="en-US" dirty="0"/>
              <a:t>Click to insert title</a:t>
            </a:r>
          </a:p>
        </p:txBody>
      </p:sp>
      <p:sp>
        <p:nvSpPr>
          <p:cNvPr id="56" name="Text Placeholder 55">
            <a:extLst>
              <a:ext uri="{FF2B5EF4-FFF2-40B4-BE49-F238E27FC236}">
                <a16:creationId xmlns:a16="http://schemas.microsoft.com/office/drawing/2014/main" id="{B0585990-F104-450D-AEC0-B8D5EBCD73FD}"/>
              </a:ext>
            </a:extLst>
          </p:cNvPr>
          <p:cNvSpPr>
            <a:spLocks noGrp="1"/>
          </p:cNvSpPr>
          <p:nvPr>
            <p:ph type="body" sz="quarter" idx="35" hasCustomPrompt="1"/>
          </p:nvPr>
        </p:nvSpPr>
        <p:spPr>
          <a:xfrm>
            <a:off x="7360901" y="4141964"/>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58" name="Text Placeholder 57">
            <a:extLst>
              <a:ext uri="{FF2B5EF4-FFF2-40B4-BE49-F238E27FC236}">
                <a16:creationId xmlns:a16="http://schemas.microsoft.com/office/drawing/2014/main" id="{AF51DC81-E1CE-4439-A97C-6BF06C65561A}"/>
              </a:ext>
            </a:extLst>
          </p:cNvPr>
          <p:cNvSpPr>
            <a:spLocks noGrp="1"/>
          </p:cNvSpPr>
          <p:nvPr>
            <p:ph type="body" sz="quarter" idx="36" hasCustomPrompt="1"/>
          </p:nvPr>
        </p:nvSpPr>
        <p:spPr>
          <a:xfrm>
            <a:off x="7360901" y="5397702"/>
            <a:ext cx="4084959" cy="209490"/>
          </a:xfrm>
        </p:spPr>
        <p:txBody>
          <a:bodyPr tIns="0" bIns="0" anchor="t"/>
          <a:lstStyle>
            <a:lvl1pPr marL="0" indent="0">
              <a:buNone/>
              <a:defRPr sz="1200" b="0" i="0">
                <a:solidFill>
                  <a:schemeClr val="tx2"/>
                </a:solidFill>
              </a:defRPr>
            </a:lvl1pPr>
          </a:lstStyle>
          <a:p>
            <a:pPr lvl="0"/>
            <a:r>
              <a:rPr lang="en-US" dirty="0"/>
              <a:t>Click to insert title</a:t>
            </a:r>
          </a:p>
        </p:txBody>
      </p:sp>
      <p:sp>
        <p:nvSpPr>
          <p:cNvPr id="60" name="Text Placeholder 59">
            <a:extLst>
              <a:ext uri="{FF2B5EF4-FFF2-40B4-BE49-F238E27FC236}">
                <a16:creationId xmlns:a16="http://schemas.microsoft.com/office/drawing/2014/main" id="{1C0B8854-C98C-4016-93D9-7B45F5F49115}"/>
              </a:ext>
            </a:extLst>
          </p:cNvPr>
          <p:cNvSpPr>
            <a:spLocks noGrp="1"/>
          </p:cNvSpPr>
          <p:nvPr>
            <p:ph type="body" sz="quarter" idx="37" hasCustomPrompt="1"/>
          </p:nvPr>
        </p:nvSpPr>
        <p:spPr>
          <a:xfrm>
            <a:off x="1784988" y="1876077"/>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2" name="Text Placeholder 61">
            <a:extLst>
              <a:ext uri="{FF2B5EF4-FFF2-40B4-BE49-F238E27FC236}">
                <a16:creationId xmlns:a16="http://schemas.microsoft.com/office/drawing/2014/main" id="{6BB922AC-171B-49A5-A24B-5CBB848D8D0B}"/>
              </a:ext>
            </a:extLst>
          </p:cNvPr>
          <p:cNvSpPr>
            <a:spLocks noGrp="1"/>
          </p:cNvSpPr>
          <p:nvPr>
            <p:ph type="body" sz="quarter" idx="38" hasCustomPrompt="1"/>
          </p:nvPr>
        </p:nvSpPr>
        <p:spPr>
          <a:xfrm>
            <a:off x="1784989" y="312106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4" name="Text Placeholder 63">
            <a:extLst>
              <a:ext uri="{FF2B5EF4-FFF2-40B4-BE49-F238E27FC236}">
                <a16:creationId xmlns:a16="http://schemas.microsoft.com/office/drawing/2014/main" id="{912EDFC7-7B53-466B-8746-73E9FA503805}"/>
              </a:ext>
            </a:extLst>
          </p:cNvPr>
          <p:cNvSpPr>
            <a:spLocks noGrp="1"/>
          </p:cNvSpPr>
          <p:nvPr>
            <p:ph type="body" sz="quarter" idx="39" hasCustomPrompt="1"/>
          </p:nvPr>
        </p:nvSpPr>
        <p:spPr>
          <a:xfrm>
            <a:off x="1784989" y="4356201"/>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66" name="Text Placeholder 65">
            <a:extLst>
              <a:ext uri="{FF2B5EF4-FFF2-40B4-BE49-F238E27FC236}">
                <a16:creationId xmlns:a16="http://schemas.microsoft.com/office/drawing/2014/main" id="{DCB8EC18-185E-4715-A73D-AA3567290238}"/>
              </a:ext>
            </a:extLst>
          </p:cNvPr>
          <p:cNvSpPr>
            <a:spLocks noGrp="1"/>
          </p:cNvSpPr>
          <p:nvPr>
            <p:ph type="body" sz="quarter" idx="40" hasCustomPrompt="1"/>
          </p:nvPr>
        </p:nvSpPr>
        <p:spPr>
          <a:xfrm>
            <a:off x="1784989" y="5611100"/>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68" name="Text Placeholder 67">
            <a:extLst>
              <a:ext uri="{FF2B5EF4-FFF2-40B4-BE49-F238E27FC236}">
                <a16:creationId xmlns:a16="http://schemas.microsoft.com/office/drawing/2014/main" id="{F78B8A35-681B-4736-A327-9D2574C68DE1}"/>
              </a:ext>
            </a:extLst>
          </p:cNvPr>
          <p:cNvSpPr>
            <a:spLocks noGrp="1"/>
          </p:cNvSpPr>
          <p:nvPr>
            <p:ph type="body" sz="quarter" idx="41" hasCustomPrompt="1"/>
          </p:nvPr>
        </p:nvSpPr>
        <p:spPr>
          <a:xfrm>
            <a:off x="7360901" y="1876077"/>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70" name="Text Placeholder 69">
            <a:extLst>
              <a:ext uri="{FF2B5EF4-FFF2-40B4-BE49-F238E27FC236}">
                <a16:creationId xmlns:a16="http://schemas.microsoft.com/office/drawing/2014/main" id="{72417CE2-C254-41A4-8610-B95F2F18C25C}"/>
              </a:ext>
            </a:extLst>
          </p:cNvPr>
          <p:cNvSpPr>
            <a:spLocks noGrp="1"/>
          </p:cNvSpPr>
          <p:nvPr>
            <p:ph type="body" sz="quarter" idx="42" hasCustomPrompt="1"/>
          </p:nvPr>
        </p:nvSpPr>
        <p:spPr>
          <a:xfrm>
            <a:off x="7360901" y="312123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2" name="Text Placeholder 71">
            <a:extLst>
              <a:ext uri="{FF2B5EF4-FFF2-40B4-BE49-F238E27FC236}">
                <a16:creationId xmlns:a16="http://schemas.microsoft.com/office/drawing/2014/main" id="{84D74EAC-1C95-445A-9F25-CFA3545F368B}"/>
              </a:ext>
            </a:extLst>
          </p:cNvPr>
          <p:cNvSpPr>
            <a:spLocks noGrp="1"/>
          </p:cNvSpPr>
          <p:nvPr>
            <p:ph type="body" sz="quarter" idx="43" hasCustomPrompt="1"/>
          </p:nvPr>
        </p:nvSpPr>
        <p:spPr>
          <a:xfrm>
            <a:off x="7360901" y="4355619"/>
            <a:ext cx="4084959" cy="429107"/>
          </a:xfrm>
        </p:spPr>
        <p:txBody>
          <a:bodyPr tIns="0"/>
          <a:lstStyle>
            <a:lvl1pPr marL="0" indent="0">
              <a:buNone/>
              <a:defRPr sz="1050" b="0" i="1">
                <a:solidFill>
                  <a:schemeClr val="tx2"/>
                </a:solidFill>
              </a:defRPr>
            </a:lvl1pPr>
          </a:lstStyle>
          <a:p>
            <a:pPr lvl="0"/>
            <a:r>
              <a:rPr lang="en-US" dirty="0"/>
              <a:t>Click to insert phone # and email</a:t>
            </a:r>
          </a:p>
        </p:txBody>
      </p:sp>
      <p:sp>
        <p:nvSpPr>
          <p:cNvPr id="74" name="Text Placeholder 73">
            <a:extLst>
              <a:ext uri="{FF2B5EF4-FFF2-40B4-BE49-F238E27FC236}">
                <a16:creationId xmlns:a16="http://schemas.microsoft.com/office/drawing/2014/main" id="{8B0E9BE7-6753-43A9-9234-A942A389C87F}"/>
              </a:ext>
            </a:extLst>
          </p:cNvPr>
          <p:cNvSpPr>
            <a:spLocks noGrp="1"/>
          </p:cNvSpPr>
          <p:nvPr>
            <p:ph type="body" sz="quarter" idx="44" hasCustomPrompt="1"/>
          </p:nvPr>
        </p:nvSpPr>
        <p:spPr>
          <a:xfrm>
            <a:off x="7360901" y="5612040"/>
            <a:ext cx="4084959" cy="429107"/>
          </a:xfrm>
        </p:spPr>
        <p:txBody>
          <a:bodyPr tIns="0">
            <a:normAutofit/>
          </a:bodyPr>
          <a:lstStyle>
            <a:lvl1pPr marL="0" indent="0">
              <a:buNone/>
              <a:defRPr sz="1050" b="0" i="1">
                <a:solidFill>
                  <a:schemeClr val="tx2"/>
                </a:solidFill>
              </a:defRPr>
            </a:lvl1pPr>
            <a:lvl2pPr marL="112711" indent="0">
              <a:buNone/>
              <a:defRPr sz="1050" b="0" i="1">
                <a:solidFill>
                  <a:schemeClr val="tx2"/>
                </a:solidFill>
              </a:defRPr>
            </a:lvl2pPr>
          </a:lstStyle>
          <a:p>
            <a:pPr lvl="0"/>
            <a:r>
              <a:rPr lang="en-US" dirty="0"/>
              <a:t>Click to insert phone # and email</a:t>
            </a:r>
          </a:p>
          <a:p>
            <a:pPr lvl="1"/>
            <a:endParaRPr lang="en-US" dirty="0"/>
          </a:p>
        </p:txBody>
      </p:sp>
      <p:sp>
        <p:nvSpPr>
          <p:cNvPr id="45" name="Rectangle 44" hidden="1">
            <a:extLst>
              <a:ext uri="{FF2B5EF4-FFF2-40B4-BE49-F238E27FC236}">
                <a16:creationId xmlns:a16="http://schemas.microsoft.com/office/drawing/2014/main" id="{EA15195B-B4BB-4536-81F2-3D8922482441}"/>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E7541D32-1BAC-4EDC-BD30-0617FF0B32F1}"/>
              </a:ext>
            </a:extLst>
          </p:cNvPr>
          <p:cNvSpPr>
            <a:spLocks noGrp="1"/>
          </p:cNvSpPr>
          <p:nvPr>
            <p:ph type="dt" sz="half" idx="45"/>
          </p:nvPr>
        </p:nvSpPr>
        <p:spPr/>
        <p:txBody>
          <a:bodyPr/>
          <a:lstStyle/>
          <a:p>
            <a:fld id="{0CA7E49E-8520-48E1-8F47-DB7F5A59BF68}" type="datetime1">
              <a:rPr lang="en-US" smtClean="0"/>
              <a:t>6/24/2025</a:t>
            </a:fld>
            <a:endParaRPr lang="en-US" dirty="0"/>
          </a:p>
        </p:txBody>
      </p:sp>
      <p:sp>
        <p:nvSpPr>
          <p:cNvPr id="8" name="Footer Placeholder 7">
            <a:extLst>
              <a:ext uri="{FF2B5EF4-FFF2-40B4-BE49-F238E27FC236}">
                <a16:creationId xmlns:a16="http://schemas.microsoft.com/office/drawing/2014/main" id="{ED8629CF-1C4F-401F-ADC7-50A5C0528419}"/>
              </a:ext>
            </a:extLst>
          </p:cNvPr>
          <p:cNvSpPr>
            <a:spLocks noGrp="1"/>
          </p:cNvSpPr>
          <p:nvPr>
            <p:ph type="ftr" sz="quarter" idx="46"/>
          </p:nvPr>
        </p:nvSpPr>
        <p:spPr/>
        <p:txBody>
          <a:bodyPr/>
          <a:lstStyle/>
          <a:p>
            <a:endParaRPr lang="en-US" dirty="0"/>
          </a:p>
        </p:txBody>
      </p:sp>
      <p:sp>
        <p:nvSpPr>
          <p:cNvPr id="9" name="Slide Number Placeholder 8">
            <a:extLst>
              <a:ext uri="{FF2B5EF4-FFF2-40B4-BE49-F238E27FC236}">
                <a16:creationId xmlns:a16="http://schemas.microsoft.com/office/drawing/2014/main" id="{A93B827B-4009-4143-A167-2AC2C612B9E0}"/>
              </a:ext>
            </a:extLst>
          </p:cNvPr>
          <p:cNvSpPr>
            <a:spLocks noGrp="1"/>
          </p:cNvSpPr>
          <p:nvPr>
            <p:ph type="sldNum" sz="quarter" idx="47"/>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2913665223"/>
      </p:ext>
    </p:extLst>
  </p:cSld>
  <p:clrMapOvr>
    <a:masterClrMapping/>
  </p:clrMapOvr>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34561-0681-4E2B-B130-79743C773DA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9E50F-F813-0E46-B0DD-139F991618E4}"/>
              </a:ext>
            </a:extLst>
          </p:cNvPr>
          <p:cNvSpPr>
            <a:spLocks noGrp="1"/>
          </p:cNvSpPr>
          <p:nvPr>
            <p:ph type="title"/>
          </p:nvPr>
        </p:nvSpPr>
        <p:spPr>
          <a:xfrm>
            <a:off x="929325" y="3223246"/>
            <a:ext cx="10333351" cy="537385"/>
          </a:xfrm>
        </p:spPr>
        <p:txBody>
          <a:bodyPr anchor="t">
            <a:noAutofit/>
          </a:bodyPr>
          <a:lstStyle>
            <a:lvl1pPr algn="ctr">
              <a:defRPr sz="3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929326" y="3768007"/>
            <a:ext cx="10333349" cy="539496"/>
          </a:xfrm>
        </p:spPr>
        <p:txBody>
          <a:bodyPr>
            <a:no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grpSp>
        <p:nvGrpSpPr>
          <p:cNvPr id="5" name="Group 4">
            <a:extLst>
              <a:ext uri="{FF2B5EF4-FFF2-40B4-BE49-F238E27FC236}">
                <a16:creationId xmlns:a16="http://schemas.microsoft.com/office/drawing/2014/main" id="{89210167-FC07-4257-BD6C-BF347C91A48C}"/>
              </a:ext>
            </a:extLst>
          </p:cNvPr>
          <p:cNvGrpSpPr/>
          <p:nvPr userDrawn="1"/>
        </p:nvGrpSpPr>
        <p:grpSpPr>
          <a:xfrm>
            <a:off x="5625591" y="1900916"/>
            <a:ext cx="954371" cy="954371"/>
            <a:chOff x="5625591" y="1900916"/>
            <a:chExt cx="954371" cy="954371"/>
          </a:xfrm>
        </p:grpSpPr>
        <p:sp>
          <p:nvSpPr>
            <p:cNvPr id="9" name="Oval 8">
              <a:extLst>
                <a:ext uri="{FF2B5EF4-FFF2-40B4-BE49-F238E27FC236}">
                  <a16:creationId xmlns:a16="http://schemas.microsoft.com/office/drawing/2014/main" id="{989EA6DE-6D29-4D20-B3D5-029821251A2D}"/>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0" name="Picture 9">
              <a:extLst>
                <a:ext uri="{FF2B5EF4-FFF2-40B4-BE49-F238E27FC236}">
                  <a16:creationId xmlns:a16="http://schemas.microsoft.com/office/drawing/2014/main" id="{98E2E84E-4386-4106-8859-0CACC15B7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92528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w/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DDA848-F86A-4B69-A832-5DC49C205D6F}"/>
              </a:ext>
            </a:extLst>
          </p:cNvPr>
          <p:cNvSpPr/>
          <p:nvPr userDrawn="1"/>
        </p:nvSpPr>
        <p:spPr>
          <a:xfrm>
            <a:off x="-1" y="894"/>
            <a:ext cx="6096001" cy="6856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a:extLst>
              <a:ext uri="{FF2B5EF4-FFF2-40B4-BE49-F238E27FC236}">
                <a16:creationId xmlns:a16="http://schemas.microsoft.com/office/drawing/2014/main" id="{6C19E50F-F813-0E46-B0DD-139F991618E4}"/>
              </a:ext>
            </a:extLst>
          </p:cNvPr>
          <p:cNvSpPr>
            <a:spLocks noGrp="1"/>
          </p:cNvSpPr>
          <p:nvPr>
            <p:ph type="title" hasCustomPrompt="1"/>
          </p:nvPr>
        </p:nvSpPr>
        <p:spPr>
          <a:xfrm>
            <a:off x="723900" y="3217738"/>
            <a:ext cx="4716740" cy="550269"/>
          </a:xfrm>
        </p:spPr>
        <p:txBody>
          <a:bodyPr anchor="t">
            <a:noAutofit/>
          </a:bodyPr>
          <a:lstStyle>
            <a:lvl1pPr algn="ctr">
              <a:defRPr sz="3200">
                <a:solidFill>
                  <a:schemeClr val="tx2"/>
                </a:solidFill>
              </a:defRPr>
            </a:lvl1pPr>
          </a:lstStyle>
          <a:p>
            <a:r>
              <a:rPr lang="en-US" dirty="0"/>
              <a:t>Add title</a:t>
            </a:r>
          </a:p>
        </p:txBody>
      </p:sp>
      <p:sp>
        <p:nvSpPr>
          <p:cNvPr id="3" name="Text Placeholder 2">
            <a:extLst>
              <a:ext uri="{FF2B5EF4-FFF2-40B4-BE49-F238E27FC236}">
                <a16:creationId xmlns:a16="http://schemas.microsoft.com/office/drawing/2014/main" id="{611AB694-189D-4B40-B2F6-6650BB218A3E}"/>
              </a:ext>
            </a:extLst>
          </p:cNvPr>
          <p:cNvSpPr>
            <a:spLocks noGrp="1"/>
          </p:cNvSpPr>
          <p:nvPr>
            <p:ph type="body" idx="1"/>
          </p:nvPr>
        </p:nvSpPr>
        <p:spPr>
          <a:xfrm>
            <a:off x="723900" y="3768007"/>
            <a:ext cx="4716740" cy="1046357"/>
          </a:xfrm>
        </p:spPr>
        <p:txBody>
          <a:bodyPr>
            <a:normAutofit/>
          </a:bodyPr>
          <a:lstStyle>
            <a:lvl1pPr marL="0" indent="0" algn="ctr">
              <a:buNone/>
              <a:defRPr sz="1800" b="0">
                <a:solidFill>
                  <a:schemeClr val="tx2"/>
                </a:solidFill>
                <a:latin typeface="+mj-lt"/>
              </a:defRPr>
            </a:lvl1pPr>
            <a:lvl2pPr marL="653109" indent="0">
              <a:buNone/>
              <a:defRPr sz="2857">
                <a:solidFill>
                  <a:schemeClr val="tx1">
                    <a:tint val="75000"/>
                  </a:schemeClr>
                </a:solidFill>
              </a:defRPr>
            </a:lvl2pPr>
            <a:lvl3pPr marL="1306218" indent="0">
              <a:buNone/>
              <a:defRPr sz="2572">
                <a:solidFill>
                  <a:schemeClr val="tx1">
                    <a:tint val="75000"/>
                  </a:schemeClr>
                </a:solidFill>
              </a:defRPr>
            </a:lvl3pPr>
            <a:lvl4pPr marL="1959327" indent="0">
              <a:buNone/>
              <a:defRPr sz="2285">
                <a:solidFill>
                  <a:schemeClr val="tx1">
                    <a:tint val="75000"/>
                  </a:schemeClr>
                </a:solidFill>
              </a:defRPr>
            </a:lvl4pPr>
            <a:lvl5pPr marL="2612436" indent="0">
              <a:buNone/>
              <a:defRPr sz="2285">
                <a:solidFill>
                  <a:schemeClr val="tx1">
                    <a:tint val="75000"/>
                  </a:schemeClr>
                </a:solidFill>
              </a:defRPr>
            </a:lvl5pPr>
            <a:lvl6pPr marL="3265545" indent="0">
              <a:buNone/>
              <a:defRPr sz="2285">
                <a:solidFill>
                  <a:schemeClr val="tx1">
                    <a:tint val="75000"/>
                  </a:schemeClr>
                </a:solidFill>
              </a:defRPr>
            </a:lvl6pPr>
            <a:lvl7pPr marL="3918654" indent="0">
              <a:buNone/>
              <a:defRPr sz="2285">
                <a:solidFill>
                  <a:schemeClr val="tx1">
                    <a:tint val="75000"/>
                  </a:schemeClr>
                </a:solidFill>
              </a:defRPr>
            </a:lvl7pPr>
            <a:lvl8pPr marL="4571764" indent="0">
              <a:buNone/>
              <a:defRPr sz="2285">
                <a:solidFill>
                  <a:schemeClr val="tx1">
                    <a:tint val="75000"/>
                  </a:schemeClr>
                </a:solidFill>
              </a:defRPr>
            </a:lvl8pPr>
            <a:lvl9pPr marL="5224873" indent="0">
              <a:buNone/>
              <a:defRPr sz="2285">
                <a:solidFill>
                  <a:schemeClr val="tx1">
                    <a:tint val="75000"/>
                  </a:schemeClr>
                </a:solidFill>
              </a:defRPr>
            </a:lvl9pPr>
          </a:lstStyle>
          <a:p>
            <a:pPr lvl="0"/>
            <a:r>
              <a:rPr lang="en-US"/>
              <a:t>Edit Master text styles</a:t>
            </a:r>
          </a:p>
        </p:txBody>
      </p:sp>
      <p:sp>
        <p:nvSpPr>
          <p:cNvPr id="5" name="Picture Placeholder 4">
            <a:extLst>
              <a:ext uri="{FF2B5EF4-FFF2-40B4-BE49-F238E27FC236}">
                <a16:creationId xmlns:a16="http://schemas.microsoft.com/office/drawing/2014/main" id="{AE20D14C-55D0-4086-83C1-A2D58509AC55}"/>
              </a:ext>
            </a:extLst>
          </p:cNvPr>
          <p:cNvSpPr>
            <a:spLocks noGrp="1"/>
          </p:cNvSpPr>
          <p:nvPr>
            <p:ph type="pic" sz="quarter" idx="10" hasCustomPrompt="1"/>
          </p:nvPr>
        </p:nvSpPr>
        <p:spPr>
          <a:xfrm>
            <a:off x="6096000" y="894"/>
            <a:ext cx="6092824" cy="6856211"/>
          </a:xfrm>
        </p:spPr>
        <p:txBody>
          <a:bodyPr anchor="ctr"/>
          <a:lstStyle>
            <a:lvl1pPr marL="0" indent="0" algn="ctr">
              <a:buNone/>
              <a:defRPr>
                <a:solidFill>
                  <a:schemeClr val="tx2"/>
                </a:solidFill>
              </a:defRPr>
            </a:lvl1pPr>
          </a:lstStyle>
          <a:p>
            <a:r>
              <a:rPr lang="en-US" dirty="0"/>
              <a:t>Click icon to insert image</a:t>
            </a:r>
          </a:p>
        </p:txBody>
      </p:sp>
      <p:grpSp>
        <p:nvGrpSpPr>
          <p:cNvPr id="16" name="Group 15">
            <a:extLst>
              <a:ext uri="{FF2B5EF4-FFF2-40B4-BE49-F238E27FC236}">
                <a16:creationId xmlns:a16="http://schemas.microsoft.com/office/drawing/2014/main" id="{7EEAEBB0-A9EF-4629-A74D-A6299E135D13}"/>
              </a:ext>
            </a:extLst>
          </p:cNvPr>
          <p:cNvGrpSpPr/>
          <p:nvPr userDrawn="1"/>
        </p:nvGrpSpPr>
        <p:grpSpPr>
          <a:xfrm>
            <a:off x="2570814" y="1900916"/>
            <a:ext cx="954371" cy="954371"/>
            <a:chOff x="5625591" y="1900916"/>
            <a:chExt cx="954371" cy="954371"/>
          </a:xfrm>
        </p:grpSpPr>
        <p:sp>
          <p:nvSpPr>
            <p:cNvPr id="17" name="Oval 16">
              <a:extLst>
                <a:ext uri="{FF2B5EF4-FFF2-40B4-BE49-F238E27FC236}">
                  <a16:creationId xmlns:a16="http://schemas.microsoft.com/office/drawing/2014/main" id="{8E6A1AF4-D111-497C-91A2-C508E8673407}"/>
                </a:ext>
              </a:extLst>
            </p:cNvPr>
            <p:cNvSpPr/>
            <p:nvPr userDrawn="1"/>
          </p:nvSpPr>
          <p:spPr>
            <a:xfrm>
              <a:off x="5625591" y="1900916"/>
              <a:ext cx="954371" cy="954371"/>
            </a:xfrm>
            <a:prstGeom prst="ellipse">
              <a:avLst/>
            </a:prstGeom>
            <a:gradFill>
              <a:gsLst>
                <a:gs pos="28000">
                  <a:srgbClr val="002A88"/>
                </a:gs>
                <a:gs pos="77000">
                  <a:srgbClr val="04003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8" name="Picture 17">
              <a:extLst>
                <a:ext uri="{FF2B5EF4-FFF2-40B4-BE49-F238E27FC236}">
                  <a16:creationId xmlns:a16="http://schemas.microsoft.com/office/drawing/2014/main" id="{2FB1BD11-062F-4425-A925-621810D2C9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3549" y="2268875"/>
              <a:ext cx="218454" cy="218454"/>
            </a:xfrm>
            <a:prstGeom prst="rect">
              <a:avLst/>
            </a:prstGeom>
          </p:spPr>
        </p:pic>
      </p:grpSp>
    </p:spTree>
    <p:extLst>
      <p:ext uri="{BB962C8B-B14F-4D97-AF65-F5344CB8AC3E}">
        <p14:creationId xmlns:p14="http://schemas.microsoft.com/office/powerpoint/2010/main" val="11444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B2C7F7-1B07-4F56-8EB7-0A869CE92866}"/>
              </a:ext>
            </a:extLst>
          </p:cNvPr>
          <p:cNvSpPr/>
          <p:nvPr userDrawn="1"/>
        </p:nvSpPr>
        <p:spPr>
          <a:xfrm>
            <a:off x="0" y="0"/>
            <a:ext cx="12192000" cy="685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2"/>
                </a:solidFill>
              </a:rPr>
              <a:t>Do not use slide layouts after this</a:t>
            </a:r>
          </a:p>
        </p:txBody>
      </p:sp>
      <p:sp>
        <p:nvSpPr>
          <p:cNvPr id="7" name="TextBox 6">
            <a:extLst>
              <a:ext uri="{FF2B5EF4-FFF2-40B4-BE49-F238E27FC236}">
                <a16:creationId xmlns:a16="http://schemas.microsoft.com/office/drawing/2014/main" id="{B826545F-C200-4030-B63A-BBD4CEB5C28D}"/>
              </a:ext>
            </a:extLst>
          </p:cNvPr>
          <p:cNvSpPr txBox="1"/>
          <p:nvPr userDrawn="1"/>
        </p:nvSpPr>
        <p:spPr>
          <a:xfrm>
            <a:off x="4447151" y="6020345"/>
            <a:ext cx="3297698" cy="276999"/>
          </a:xfrm>
          <a:prstGeom prst="rect">
            <a:avLst/>
          </a:prstGeom>
          <a:noFill/>
        </p:spPr>
        <p:txBody>
          <a:bodyPr wrap="none" rtlCol="0">
            <a:spAutoFit/>
          </a:bodyPr>
          <a:lstStyle/>
          <a:p>
            <a:pPr algn="ctr"/>
            <a:r>
              <a:rPr lang="en-US" sz="1200" dirty="0"/>
              <a:t>This is a placeholder slide layout  - do not use</a:t>
            </a:r>
          </a:p>
        </p:txBody>
      </p:sp>
    </p:spTree>
    <p:extLst>
      <p:ext uri="{BB962C8B-B14F-4D97-AF65-F5344CB8AC3E}">
        <p14:creationId xmlns:p14="http://schemas.microsoft.com/office/powerpoint/2010/main" val="31312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A654-5A66-DB47-A306-CA1C8D90C406}"/>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D1169908-6866-BF45-A163-2917514D7756}"/>
              </a:ext>
            </a:extLst>
          </p:cNvPr>
          <p:cNvSpPr>
            <a:spLocks noGrp="1"/>
          </p:cNvSpPr>
          <p:nvPr>
            <p:ph type="dt" sz="half" idx="10"/>
          </p:nvPr>
        </p:nvSpPr>
        <p:spPr/>
        <p:txBody>
          <a:bodyPr/>
          <a:lstStyle/>
          <a:p>
            <a:fld id="{2A0070D2-5A30-47BC-889E-F074FC1575FD}" type="datetime1">
              <a:rPr lang="en-US" smtClean="0"/>
              <a:t>6/24/2025</a:t>
            </a:fld>
            <a:endParaRPr lang="en-US"/>
          </a:p>
        </p:txBody>
      </p:sp>
      <p:sp>
        <p:nvSpPr>
          <p:cNvPr id="5" name="Footer Placeholder 4">
            <a:extLst>
              <a:ext uri="{FF2B5EF4-FFF2-40B4-BE49-F238E27FC236}">
                <a16:creationId xmlns:a16="http://schemas.microsoft.com/office/drawing/2014/main" id="{4FE15BA4-9DA7-724F-8EC0-695948888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75D79-B164-A94A-9F5D-872532B3A4DA}"/>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7" name="Rectangle 6" hidden="1">
            <a:extLst>
              <a:ext uri="{FF2B5EF4-FFF2-40B4-BE49-F238E27FC236}">
                <a16:creationId xmlns:a16="http://schemas.microsoft.com/office/drawing/2014/main" id="{8CEB951C-E846-4E05-9350-2D86FA13F8FA}"/>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15F528EC-DA70-F144-9189-347F3B9E5B1B}"/>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5329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mment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8EE8-51DA-439F-8424-CB384B437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4FD04-ABE3-42D4-9E42-83FCD857202F}"/>
              </a:ext>
            </a:extLst>
          </p:cNvPr>
          <p:cNvSpPr>
            <a:spLocks noGrp="1"/>
          </p:cNvSpPr>
          <p:nvPr>
            <p:ph type="dt" sz="half" idx="10"/>
          </p:nvPr>
        </p:nvSpPr>
        <p:spPr/>
        <p:txBody>
          <a:bodyPr/>
          <a:lstStyle/>
          <a:p>
            <a:fld id="{0CA7E49E-8520-48E1-8F47-DB7F5A59BF68}" type="datetime1">
              <a:rPr lang="en-US" smtClean="0"/>
              <a:t>6/24/2025</a:t>
            </a:fld>
            <a:endParaRPr lang="en-US" dirty="0"/>
          </a:p>
        </p:txBody>
      </p:sp>
      <p:sp>
        <p:nvSpPr>
          <p:cNvPr id="4" name="Footer Placeholder 3">
            <a:extLst>
              <a:ext uri="{FF2B5EF4-FFF2-40B4-BE49-F238E27FC236}">
                <a16:creationId xmlns:a16="http://schemas.microsoft.com/office/drawing/2014/main" id="{094B1AC1-114C-47C8-8B05-E7A4B92F3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5B66EA-3775-4C5D-A804-019F66978B8C}"/>
              </a:ext>
            </a:extLst>
          </p:cNvPr>
          <p:cNvSpPr>
            <a:spLocks noGrp="1"/>
          </p:cNvSpPr>
          <p:nvPr>
            <p:ph type="sldNum" sz="quarter" idx="12"/>
          </p:nvPr>
        </p:nvSpPr>
        <p:spPr/>
        <p:txBody>
          <a:bodyPr/>
          <a:lstStyle/>
          <a:p>
            <a:fld id="{DA135043-C596-1A48-8BDA-03EB29A64DF4}" type="slidenum">
              <a:rPr lang="en-US" smtClean="0"/>
              <a:pPr/>
              <a:t>‹#›</a:t>
            </a:fld>
            <a:endParaRPr lang="en-US" dirty="0"/>
          </a:p>
        </p:txBody>
      </p:sp>
      <p:sp>
        <p:nvSpPr>
          <p:cNvPr id="10" name="Text Placeholder 9">
            <a:extLst>
              <a:ext uri="{FF2B5EF4-FFF2-40B4-BE49-F238E27FC236}">
                <a16:creationId xmlns:a16="http://schemas.microsoft.com/office/drawing/2014/main" id="{E68FCAA4-2BEA-4E30-95B2-27477AD99DA3}"/>
              </a:ext>
            </a:extLst>
          </p:cNvPr>
          <p:cNvSpPr>
            <a:spLocks noGrp="1"/>
          </p:cNvSpPr>
          <p:nvPr>
            <p:ph type="body" sz="quarter" idx="14" hasCustomPrompt="1"/>
          </p:nvPr>
        </p:nvSpPr>
        <p:spPr>
          <a:xfrm>
            <a:off x="414731" y="6487405"/>
            <a:ext cx="11062326" cy="229289"/>
          </a:xfrm>
        </p:spPr>
        <p:txBody>
          <a:bodyPr anchor="ctr">
            <a:noAutofit/>
          </a:bodyPr>
          <a:lstStyle>
            <a:lvl1pPr marL="0" indent="0">
              <a:buNone/>
              <a:defRPr sz="900"/>
            </a:lvl1pPr>
          </a:lstStyle>
          <a:p>
            <a:pPr lvl="0"/>
            <a:r>
              <a:rPr lang="en-US" dirty="0"/>
              <a:t>Click to insert source</a:t>
            </a:r>
          </a:p>
        </p:txBody>
      </p:sp>
      <p:sp>
        <p:nvSpPr>
          <p:cNvPr id="8" name="Text Placeholder 2">
            <a:extLst>
              <a:ext uri="{FF2B5EF4-FFF2-40B4-BE49-F238E27FC236}">
                <a16:creationId xmlns:a16="http://schemas.microsoft.com/office/drawing/2014/main" id="{80574371-2155-7B46-B76D-196C2BBAF7E1}"/>
              </a:ext>
            </a:extLst>
          </p:cNvPr>
          <p:cNvSpPr>
            <a:spLocks noGrp="1"/>
          </p:cNvSpPr>
          <p:nvPr>
            <p:ph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9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mment &amp;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3"/>
            <a:ext cx="10736263" cy="4620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6/24/2025</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9715711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mment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18760"/>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F3765AD5-5DCF-4357-911E-7ABA137D46F7}"/>
              </a:ext>
            </a:extLst>
          </p:cNvPr>
          <p:cNvSpPr>
            <a:spLocks noGrp="1"/>
          </p:cNvSpPr>
          <p:nvPr>
            <p:ph type="dt" sz="half" idx="12"/>
          </p:nvPr>
        </p:nvSpPr>
        <p:spPr/>
        <p:txBody>
          <a:bodyPr/>
          <a:lstStyle/>
          <a:p>
            <a:fld id="{0CA7E49E-8520-48E1-8F47-DB7F5A59BF68}" type="datetime1">
              <a:rPr lang="en-US" smtClean="0"/>
              <a:t>6/24/2025</a:t>
            </a:fld>
            <a:endParaRPr lang="en-US" dirty="0"/>
          </a:p>
        </p:txBody>
      </p:sp>
      <p:sp>
        <p:nvSpPr>
          <p:cNvPr id="9" name="Footer Placeholder 8">
            <a:extLst>
              <a:ext uri="{FF2B5EF4-FFF2-40B4-BE49-F238E27FC236}">
                <a16:creationId xmlns:a16="http://schemas.microsoft.com/office/drawing/2014/main" id="{D384960A-D1FE-41FC-BB73-F25235116E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747A08FA-ED7A-4AC7-9BE4-0887710F9CA3}"/>
              </a:ext>
            </a:extLst>
          </p:cNvPr>
          <p:cNvSpPr>
            <a:spLocks noGrp="1"/>
          </p:cNvSpPr>
          <p:nvPr>
            <p:ph type="sldNum" sz="quarter" idx="14"/>
          </p:nvPr>
        </p:nvSpPr>
        <p:spPr/>
        <p:txBody>
          <a:bodyPr/>
          <a:lstStyle/>
          <a:p>
            <a:fld id="{DA135043-C596-1A48-8BDA-03EB29A64DF4}" type="slidenum">
              <a:rPr lang="en-US" smtClean="0"/>
              <a:pPr/>
              <a:t>‹#›</a:t>
            </a:fld>
            <a:endParaRPr lang="en-US" dirty="0"/>
          </a:p>
        </p:txBody>
      </p:sp>
      <p:sp>
        <p:nvSpPr>
          <p:cNvPr id="13" name="Text Placeholder 9">
            <a:extLst>
              <a:ext uri="{FF2B5EF4-FFF2-40B4-BE49-F238E27FC236}">
                <a16:creationId xmlns:a16="http://schemas.microsoft.com/office/drawing/2014/main" id="{861152F1-393A-49AB-BEC8-F522A9F48D02}"/>
              </a:ext>
            </a:extLst>
          </p:cNvPr>
          <p:cNvSpPr>
            <a:spLocks noGrp="1"/>
          </p:cNvSpPr>
          <p:nvPr>
            <p:ph type="body" sz="quarter" idx="15"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258538807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mment, Content &amp; Takeaway">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31600" y="864051"/>
            <a:ext cx="10735733" cy="621792"/>
          </a:xfrm>
          <a:prstGeom prst="rect">
            <a:avLst/>
          </a:prstGeom>
          <a:solidFill>
            <a:schemeClr val="bg2"/>
          </a:solidFill>
        </p:spPr>
        <p:txBody>
          <a:bodyPr lIns="182880" rIns="182880" anchor="ctr">
            <a:normAutofit/>
          </a:bodyPr>
          <a:lstStyle>
            <a:lvl1pPr marL="0" indent="0" algn="ctr">
              <a:buNone/>
              <a:defRPr sz="1600" b="1" i="0">
                <a:solidFill>
                  <a:schemeClr val="tx2"/>
                </a:solidFill>
                <a:latin typeface="+mn-lt"/>
                <a:ea typeface="Tahoma" charset="0"/>
                <a:cs typeface="Tahoma" charset="0"/>
              </a:defRPr>
            </a:lvl1pPr>
          </a:lstStyle>
          <a:p>
            <a:pPr lvl="0"/>
            <a:r>
              <a:rPr lang="en-US" dirty="0"/>
              <a:t>Click to add brief overview comment</a:t>
            </a:r>
          </a:p>
        </p:txBody>
      </p:sp>
      <p:sp>
        <p:nvSpPr>
          <p:cNvPr id="2" name="Title 1">
            <a:extLst>
              <a:ext uri="{FF2B5EF4-FFF2-40B4-BE49-F238E27FC236}">
                <a16:creationId xmlns:a16="http://schemas.microsoft.com/office/drawing/2014/main" id="{C125D503-6876-4453-9F66-C2CC403413C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C1F9908A-F45E-4536-A66F-C17019D0FB1B}"/>
              </a:ext>
            </a:extLst>
          </p:cNvPr>
          <p:cNvSpPr>
            <a:spLocks noGrp="1"/>
          </p:cNvSpPr>
          <p:nvPr>
            <p:ph sz="quarter" idx="11"/>
          </p:nvPr>
        </p:nvSpPr>
        <p:spPr>
          <a:xfrm>
            <a:off x="723900" y="1594024"/>
            <a:ext cx="10736263" cy="41620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559A12B2-10CC-4DF5-85A0-4C50A7F73830}"/>
              </a:ext>
            </a:extLst>
          </p:cNvPr>
          <p:cNvSpPr>
            <a:spLocks noGrp="1"/>
          </p:cNvSpPr>
          <p:nvPr>
            <p:ph type="body" sz="quarter" idx="12" hasCustomPrompt="1"/>
          </p:nvPr>
        </p:nvSpPr>
        <p:spPr>
          <a:xfrm>
            <a:off x="723900" y="5872381"/>
            <a:ext cx="10748963" cy="338554"/>
          </a:xfrm>
          <a:solidFill>
            <a:schemeClr val="accent3"/>
          </a:solidFill>
          <a:ln>
            <a:noFill/>
          </a:ln>
        </p:spPr>
        <p:txBody>
          <a:bodyPr anchor="b">
            <a:spAutoFit/>
          </a:bodyPr>
          <a:lstStyle>
            <a:lvl1pPr marL="0" indent="0" algn="ctr">
              <a:buNone/>
              <a:defRPr sz="1600" b="1">
                <a:solidFill>
                  <a:schemeClr val="bg1"/>
                </a:solidFill>
              </a:defRPr>
            </a:lvl1pPr>
          </a:lstStyle>
          <a:p>
            <a:pPr lvl="0"/>
            <a:r>
              <a:rPr lang="en-US" dirty="0"/>
              <a:t>Click to add brief takeaway comment </a:t>
            </a:r>
          </a:p>
        </p:txBody>
      </p:sp>
      <p:sp>
        <p:nvSpPr>
          <p:cNvPr id="7" name="Date Placeholder 6">
            <a:extLst>
              <a:ext uri="{FF2B5EF4-FFF2-40B4-BE49-F238E27FC236}">
                <a16:creationId xmlns:a16="http://schemas.microsoft.com/office/drawing/2014/main" id="{7CDC5C61-014B-44AC-BEC8-4673574A5BD7}"/>
              </a:ext>
            </a:extLst>
          </p:cNvPr>
          <p:cNvSpPr>
            <a:spLocks noGrp="1"/>
          </p:cNvSpPr>
          <p:nvPr>
            <p:ph type="dt" sz="half" idx="13"/>
          </p:nvPr>
        </p:nvSpPr>
        <p:spPr/>
        <p:txBody>
          <a:bodyPr/>
          <a:lstStyle/>
          <a:p>
            <a:fld id="{0CA7E49E-8520-48E1-8F47-DB7F5A59BF68}" type="datetime1">
              <a:rPr lang="en-US" smtClean="0"/>
              <a:t>6/24/2025</a:t>
            </a:fld>
            <a:endParaRPr lang="en-US" dirty="0"/>
          </a:p>
        </p:txBody>
      </p:sp>
      <p:sp>
        <p:nvSpPr>
          <p:cNvPr id="8" name="Footer Placeholder 7">
            <a:extLst>
              <a:ext uri="{FF2B5EF4-FFF2-40B4-BE49-F238E27FC236}">
                <a16:creationId xmlns:a16="http://schemas.microsoft.com/office/drawing/2014/main" id="{E3FAED47-4BF3-4E47-901A-B7F7785EFA48}"/>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86BB173D-9D21-4D8B-8CC4-23166ACB2E20}"/>
              </a:ext>
            </a:extLst>
          </p:cNvPr>
          <p:cNvSpPr>
            <a:spLocks noGrp="1"/>
          </p:cNvSpPr>
          <p:nvPr>
            <p:ph type="sldNum" sz="quarter" idx="15"/>
          </p:nvPr>
        </p:nvSpPr>
        <p:spPr/>
        <p:txBody>
          <a:bodyPr/>
          <a:lstStyle/>
          <a:p>
            <a:fld id="{DA135043-C596-1A48-8BDA-03EB29A64DF4}" type="slidenum">
              <a:rPr lang="en-US" smtClean="0"/>
              <a:pPr/>
              <a:t>‹#›</a:t>
            </a:fld>
            <a:endParaRPr lang="en-US" dirty="0"/>
          </a:p>
        </p:txBody>
      </p:sp>
    </p:spTree>
    <p:extLst>
      <p:ext uri="{BB962C8B-B14F-4D97-AF65-F5344CB8AC3E}">
        <p14:creationId xmlns:p14="http://schemas.microsoft.com/office/powerpoint/2010/main" val="36348213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6/24/2025</a:t>
            </a:fld>
            <a:endParaRPr lang="en-US"/>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80052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w/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8C14-DF60-0E40-9330-77B6B8D71A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B4787D-6832-7F4C-9B09-AD04F6AF8FF3}"/>
              </a:ext>
            </a:extLst>
          </p:cNvPr>
          <p:cNvSpPr>
            <a:spLocks noGrp="1"/>
          </p:cNvSpPr>
          <p:nvPr>
            <p:ph type="dt" sz="half" idx="10"/>
          </p:nvPr>
        </p:nvSpPr>
        <p:spPr/>
        <p:txBody>
          <a:bodyPr/>
          <a:lstStyle/>
          <a:p>
            <a:fld id="{C51F7E7B-293E-4B5F-8863-9F9AB32DCF23}" type="datetime1">
              <a:rPr lang="en-US" smtClean="0"/>
              <a:t>6/24/2025</a:t>
            </a:fld>
            <a:endParaRPr lang="en-US"/>
          </a:p>
        </p:txBody>
      </p:sp>
      <p:sp>
        <p:nvSpPr>
          <p:cNvPr id="4" name="Footer Placeholder 3">
            <a:extLst>
              <a:ext uri="{FF2B5EF4-FFF2-40B4-BE49-F238E27FC236}">
                <a16:creationId xmlns:a16="http://schemas.microsoft.com/office/drawing/2014/main" id="{3E4BDD90-4276-8045-BFBE-5971D9862E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4DE35-E35E-DB4E-85F2-587208CA69F3}"/>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6" name="Rectangle 5" hidden="1">
            <a:extLst>
              <a:ext uri="{FF2B5EF4-FFF2-40B4-BE49-F238E27FC236}">
                <a16:creationId xmlns:a16="http://schemas.microsoft.com/office/drawing/2014/main" id="{655C45BA-3E16-4DCE-B3EB-40CABD42A12D}"/>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D2EA2D54-068C-4D76-A569-C2F6D589C735}"/>
              </a:ext>
            </a:extLst>
          </p:cNvPr>
          <p:cNvSpPr>
            <a:spLocks noGrp="1"/>
          </p:cNvSpPr>
          <p:nvPr>
            <p:ph type="body" sz="quarter" idx="14" hasCustomPrompt="1"/>
          </p:nvPr>
        </p:nvSpPr>
        <p:spPr>
          <a:xfrm>
            <a:off x="414730" y="6487405"/>
            <a:ext cx="11064240" cy="229289"/>
          </a:xfrm>
        </p:spPr>
        <p:txBody>
          <a:bodyPr anchor="ctr">
            <a:noAutofit/>
          </a:bodyPr>
          <a:lstStyle>
            <a:lvl1pPr marL="0" indent="0">
              <a:buNone/>
              <a:defRPr sz="900"/>
            </a:lvl1pPr>
          </a:lstStyle>
          <a:p>
            <a:pPr lvl="0"/>
            <a:r>
              <a:rPr lang="en-US" dirty="0"/>
              <a:t>Click to insert source</a:t>
            </a:r>
          </a:p>
        </p:txBody>
      </p:sp>
    </p:spTree>
    <p:extLst>
      <p:ext uri="{BB962C8B-B14F-4D97-AF65-F5344CB8AC3E}">
        <p14:creationId xmlns:p14="http://schemas.microsoft.com/office/powerpoint/2010/main" val="8355518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FB66FA-9E82-8F4C-902B-D968EBD0072D}"/>
              </a:ext>
            </a:extLst>
          </p:cNvPr>
          <p:cNvSpPr>
            <a:spLocks noGrp="1"/>
          </p:cNvSpPr>
          <p:nvPr>
            <p:ph type="body" idx="1"/>
          </p:nvPr>
        </p:nvSpPr>
        <p:spPr>
          <a:xfrm>
            <a:off x="726569"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4" name="Content Placeholder 3">
            <a:extLst>
              <a:ext uri="{FF2B5EF4-FFF2-40B4-BE49-F238E27FC236}">
                <a16:creationId xmlns:a16="http://schemas.microsoft.com/office/drawing/2014/main" id="{53E423E8-A085-594A-8DB0-B04EE30ADC4D}"/>
              </a:ext>
            </a:extLst>
          </p:cNvPr>
          <p:cNvSpPr>
            <a:spLocks noGrp="1"/>
          </p:cNvSpPr>
          <p:nvPr>
            <p:ph sz="half" idx="2"/>
          </p:nvPr>
        </p:nvSpPr>
        <p:spPr>
          <a:xfrm>
            <a:off x="726569"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A97721-B828-5F49-9ECE-3D1CE066C8DF}"/>
              </a:ext>
            </a:extLst>
          </p:cNvPr>
          <p:cNvSpPr>
            <a:spLocks noGrp="1"/>
          </p:cNvSpPr>
          <p:nvPr>
            <p:ph type="body" sz="quarter" idx="3"/>
          </p:nvPr>
        </p:nvSpPr>
        <p:spPr>
          <a:xfrm>
            <a:off x="6187631" y="860815"/>
            <a:ext cx="5285232" cy="649224"/>
          </a:xfrm>
        </p:spPr>
        <p:txBody>
          <a:bodyPr anchor="ctr">
            <a:noAutofit/>
          </a:bodyPr>
          <a:lstStyle>
            <a:lvl1pPr marL="0" indent="0">
              <a:buNone/>
              <a:defRPr sz="2000" b="1">
                <a:solidFill>
                  <a:schemeClr val="tx2"/>
                </a:solidFill>
                <a:latin typeface="+mj-lt"/>
              </a:defRPr>
            </a:lvl1pPr>
            <a:lvl2pPr marL="653109" indent="0">
              <a:buNone/>
              <a:defRPr sz="2857" b="1"/>
            </a:lvl2pPr>
            <a:lvl3pPr marL="1306218" indent="0">
              <a:buNone/>
              <a:defRPr sz="2572" b="1"/>
            </a:lvl3pPr>
            <a:lvl4pPr marL="1959327" indent="0">
              <a:buNone/>
              <a:defRPr sz="2285" b="1"/>
            </a:lvl4pPr>
            <a:lvl5pPr marL="2612436" indent="0">
              <a:buNone/>
              <a:defRPr sz="2285" b="1"/>
            </a:lvl5pPr>
            <a:lvl6pPr marL="3265545" indent="0">
              <a:buNone/>
              <a:defRPr sz="2285" b="1"/>
            </a:lvl6pPr>
            <a:lvl7pPr marL="3918654" indent="0">
              <a:buNone/>
              <a:defRPr sz="2285" b="1"/>
            </a:lvl7pPr>
            <a:lvl8pPr marL="4571764" indent="0">
              <a:buNone/>
              <a:defRPr sz="2285" b="1"/>
            </a:lvl8pPr>
            <a:lvl9pPr marL="5224873" indent="0">
              <a:buNone/>
              <a:defRPr sz="2285" b="1"/>
            </a:lvl9pPr>
          </a:lstStyle>
          <a:p>
            <a:pPr lvl="0"/>
            <a:r>
              <a:rPr lang="en-US"/>
              <a:t>Edit Master text styles</a:t>
            </a:r>
          </a:p>
        </p:txBody>
      </p:sp>
      <p:sp>
        <p:nvSpPr>
          <p:cNvPr id="6" name="Content Placeholder 5">
            <a:extLst>
              <a:ext uri="{FF2B5EF4-FFF2-40B4-BE49-F238E27FC236}">
                <a16:creationId xmlns:a16="http://schemas.microsoft.com/office/drawing/2014/main" id="{FA9BD7FE-E79D-8C4D-8814-8B397878DBF5}"/>
              </a:ext>
            </a:extLst>
          </p:cNvPr>
          <p:cNvSpPr>
            <a:spLocks noGrp="1"/>
          </p:cNvSpPr>
          <p:nvPr>
            <p:ph sz="quarter" idx="4"/>
          </p:nvPr>
        </p:nvSpPr>
        <p:spPr>
          <a:xfrm>
            <a:off x="6187631" y="1641987"/>
            <a:ext cx="5285232" cy="4572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47A3AA7-B6AF-F040-9CFC-AF513FBC68DF}"/>
              </a:ext>
            </a:extLst>
          </p:cNvPr>
          <p:cNvSpPr>
            <a:spLocks noGrp="1"/>
          </p:cNvSpPr>
          <p:nvPr>
            <p:ph type="dt" sz="half" idx="10"/>
          </p:nvPr>
        </p:nvSpPr>
        <p:spPr/>
        <p:txBody>
          <a:bodyPr/>
          <a:lstStyle/>
          <a:p>
            <a:fld id="{54837CB5-678C-49D9-AAD0-CEAADF85A933}" type="datetime1">
              <a:rPr lang="en-US" smtClean="0"/>
              <a:t>6/24/2025</a:t>
            </a:fld>
            <a:endParaRPr lang="en-US"/>
          </a:p>
        </p:txBody>
      </p:sp>
      <p:sp>
        <p:nvSpPr>
          <p:cNvPr id="8" name="Footer Placeholder 7">
            <a:extLst>
              <a:ext uri="{FF2B5EF4-FFF2-40B4-BE49-F238E27FC236}">
                <a16:creationId xmlns:a16="http://schemas.microsoft.com/office/drawing/2014/main" id="{70C5EF70-7E06-D24A-9577-EFEF1CCFE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9B6EAC-EAE4-D54B-89FA-D3C309D978F8}"/>
              </a:ext>
            </a:extLst>
          </p:cNvPr>
          <p:cNvSpPr>
            <a:spLocks noGrp="1"/>
          </p:cNvSpPr>
          <p:nvPr>
            <p:ph type="sldNum" sz="quarter" idx="12"/>
          </p:nvPr>
        </p:nvSpPr>
        <p:spPr/>
        <p:txBody>
          <a:bodyPr/>
          <a:lstStyle/>
          <a:p>
            <a:fld id="{DA135043-C596-1A48-8BDA-03EB29A64DF4}" type="slidenum">
              <a:rPr lang="en-US" smtClean="0"/>
              <a:t>‹#›</a:t>
            </a:fld>
            <a:endParaRPr lang="en-US"/>
          </a:p>
        </p:txBody>
      </p:sp>
      <p:sp>
        <p:nvSpPr>
          <p:cNvPr id="10" name="Title 9">
            <a:extLst>
              <a:ext uri="{FF2B5EF4-FFF2-40B4-BE49-F238E27FC236}">
                <a16:creationId xmlns:a16="http://schemas.microsoft.com/office/drawing/2014/main" id="{94433DBB-F96C-4821-AF9A-C30C09039B1E}"/>
              </a:ext>
            </a:extLst>
          </p:cNvPr>
          <p:cNvSpPr>
            <a:spLocks noGrp="1"/>
          </p:cNvSpPr>
          <p:nvPr>
            <p:ph type="title"/>
          </p:nvPr>
        </p:nvSpPr>
        <p:spPr/>
        <p:txBody>
          <a:bodyPr/>
          <a:lstStyle/>
          <a:p>
            <a:r>
              <a:rPr lang="en-US"/>
              <a:t>Click to edit Master title style</a:t>
            </a:r>
            <a:endParaRPr lang="en-US" dirty="0"/>
          </a:p>
        </p:txBody>
      </p:sp>
      <p:sp>
        <p:nvSpPr>
          <p:cNvPr id="11" name="Rectangle 10" hidden="1">
            <a:extLst>
              <a:ext uri="{FF2B5EF4-FFF2-40B4-BE49-F238E27FC236}">
                <a16:creationId xmlns:a16="http://schemas.microsoft.com/office/drawing/2014/main" id="{B9BA8268-5A7D-424D-A57A-7813D1343759}"/>
              </a:ext>
            </a:extLst>
          </p:cNvPr>
          <p:cNvSpPr/>
          <p:nvPr userDrawn="1">
            <p:custDataLst>
              <p:tags r:id="rId1"/>
            </p:custDataLst>
          </p:nvPr>
        </p:nvSpPr>
        <p:spPr>
          <a:xfrm>
            <a:off x="0" y="6307394"/>
            <a:ext cx="726440" cy="55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4079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177D9A-72FE-46B9-AEBD-B5A3F8C28AB8}"/>
              </a:ext>
            </a:extLst>
          </p:cNvPr>
          <p:cNvSpPr/>
          <p:nvPr userDrawn="1"/>
        </p:nvSpPr>
        <p:spPr>
          <a:xfrm>
            <a:off x="0" y="6328227"/>
            <a:ext cx="12192000" cy="529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3" dirty="0"/>
          </a:p>
        </p:txBody>
      </p:sp>
      <p:sp>
        <p:nvSpPr>
          <p:cNvPr id="2" name="Title Placeholder 1">
            <a:extLst>
              <a:ext uri="{FF2B5EF4-FFF2-40B4-BE49-F238E27FC236}">
                <a16:creationId xmlns:a16="http://schemas.microsoft.com/office/drawing/2014/main" id="{2BEF78B0-9B63-B343-8CF8-D6FA3E653D6E}"/>
              </a:ext>
            </a:extLst>
          </p:cNvPr>
          <p:cNvSpPr>
            <a:spLocks noGrp="1"/>
          </p:cNvSpPr>
          <p:nvPr>
            <p:ph type="title"/>
          </p:nvPr>
        </p:nvSpPr>
        <p:spPr>
          <a:xfrm>
            <a:off x="414731" y="141306"/>
            <a:ext cx="11058132" cy="7097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CBED13-B6F8-5141-B58F-050DF52B712F}"/>
              </a:ext>
            </a:extLst>
          </p:cNvPr>
          <p:cNvSpPr>
            <a:spLocks noGrp="1"/>
          </p:cNvSpPr>
          <p:nvPr>
            <p:ph type="body" idx="1"/>
          </p:nvPr>
        </p:nvSpPr>
        <p:spPr>
          <a:xfrm>
            <a:off x="726440" y="864066"/>
            <a:ext cx="10746423" cy="53500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8F29A0-61BB-E44C-B7FF-5C16AD3EB125}"/>
              </a:ext>
            </a:extLst>
          </p:cNvPr>
          <p:cNvSpPr>
            <a:spLocks noGrp="1"/>
          </p:cNvSpPr>
          <p:nvPr>
            <p:ph type="dt" sz="half" idx="2"/>
          </p:nvPr>
        </p:nvSpPr>
        <p:spPr>
          <a:xfrm>
            <a:off x="10647680" y="1"/>
            <a:ext cx="1544320" cy="139700"/>
          </a:xfrm>
          <a:prstGeom prst="rect">
            <a:avLst/>
          </a:prstGeom>
        </p:spPr>
        <p:txBody>
          <a:bodyPr vert="horz" lIns="45720" tIns="45720" rIns="45720" bIns="45720" rtlCol="0" anchor="ctr"/>
          <a:lstStyle>
            <a:lvl1pPr algn="r">
              <a:defRPr sz="667">
                <a:solidFill>
                  <a:schemeClr val="tx1">
                    <a:tint val="75000"/>
                  </a:schemeClr>
                </a:solidFill>
              </a:defRPr>
            </a:lvl1pPr>
          </a:lstStyle>
          <a:p>
            <a:fld id="{0CA7E49E-8520-48E1-8F47-DB7F5A59BF68}" type="datetime1">
              <a:rPr lang="en-US" smtClean="0"/>
              <a:t>6/24/2025</a:t>
            </a:fld>
            <a:endParaRPr lang="en-US" dirty="0"/>
          </a:p>
        </p:txBody>
      </p:sp>
      <p:sp>
        <p:nvSpPr>
          <p:cNvPr id="5" name="Footer Placeholder 4">
            <a:extLst>
              <a:ext uri="{FF2B5EF4-FFF2-40B4-BE49-F238E27FC236}">
                <a16:creationId xmlns:a16="http://schemas.microsoft.com/office/drawing/2014/main" id="{3AD0F4D9-A547-4F4E-AC0F-5C399BC3B033}"/>
              </a:ext>
            </a:extLst>
          </p:cNvPr>
          <p:cNvSpPr>
            <a:spLocks noGrp="1"/>
          </p:cNvSpPr>
          <p:nvPr>
            <p:ph type="ftr" sz="quarter" idx="3"/>
          </p:nvPr>
        </p:nvSpPr>
        <p:spPr>
          <a:xfrm>
            <a:off x="6191624" y="6422472"/>
            <a:ext cx="5403475" cy="365125"/>
          </a:xfrm>
          <a:prstGeom prst="rect">
            <a:avLst/>
          </a:prstGeom>
        </p:spPr>
        <p:txBody>
          <a:bodyPr vert="horz" lIns="91440" tIns="45720" rIns="91440" bIns="45720" rtlCol="0" anchor="ctr"/>
          <a:lstStyle>
            <a:lvl1pPr algn="r">
              <a:defRPr sz="120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731F5B58-7BDD-B045-BC56-8AAF9C6490B8}"/>
              </a:ext>
            </a:extLst>
          </p:cNvPr>
          <p:cNvSpPr>
            <a:spLocks noGrp="1"/>
          </p:cNvSpPr>
          <p:nvPr>
            <p:ph type="sldNum" sz="quarter" idx="4"/>
          </p:nvPr>
        </p:nvSpPr>
        <p:spPr>
          <a:xfrm>
            <a:off x="11595099" y="6422472"/>
            <a:ext cx="556260" cy="365125"/>
          </a:xfrm>
          <a:prstGeom prst="rect">
            <a:avLst/>
          </a:prstGeom>
        </p:spPr>
        <p:txBody>
          <a:bodyPr vert="horz" lIns="91440" tIns="45720" rIns="91440" bIns="45720" rtlCol="0" anchor="ctr"/>
          <a:lstStyle>
            <a:lvl1pPr algn="ctr">
              <a:defRPr sz="1200" b="0">
                <a:solidFill>
                  <a:schemeClr val="tx2"/>
                </a:solidFill>
                <a:latin typeface="+mj-lt"/>
              </a:defRPr>
            </a:lvl1pPr>
          </a:lstStyle>
          <a:p>
            <a:fld id="{DA135043-C596-1A48-8BDA-03EB29A64DF4}" type="slidenum">
              <a:rPr lang="en-US" smtClean="0"/>
              <a:pPr/>
              <a:t>‹#›</a:t>
            </a:fld>
            <a:endParaRPr lang="en-US" dirty="0"/>
          </a:p>
        </p:txBody>
      </p:sp>
      <p:pic>
        <p:nvPicPr>
          <p:cNvPr id="17" name="Picture 16">
            <a:extLst>
              <a:ext uri="{FF2B5EF4-FFF2-40B4-BE49-F238E27FC236}">
                <a16:creationId xmlns:a16="http://schemas.microsoft.com/office/drawing/2014/main" id="{69842886-E591-4C2B-B61D-2C79206FA1DC}"/>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rcRect/>
          <a:stretch/>
        </p:blipFill>
        <p:spPr>
          <a:xfrm>
            <a:off x="183314" y="6499687"/>
            <a:ext cx="190005" cy="190005"/>
          </a:xfrm>
          <a:prstGeom prst="rect">
            <a:avLst/>
          </a:prstGeom>
        </p:spPr>
      </p:pic>
      <p:sp>
        <p:nvSpPr>
          <p:cNvPr id="7" name="empower - DO NOT DELETE!!!" hidden="1">
            <a:extLst>
              <a:ext uri="{FF2B5EF4-FFF2-40B4-BE49-F238E27FC236}">
                <a16:creationId xmlns:a16="http://schemas.microsoft.com/office/drawing/2014/main" id="{5EC7EF95-615C-41BB-A2AA-2C599AE68A6C}"/>
              </a:ext>
            </a:extLst>
          </p:cNvPr>
          <p:cNvSpPr/>
          <p:nvPr userDrawn="1">
            <p:custDataLst>
              <p:tags r:id="rId19"/>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95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6" r:id="rId3"/>
    <p:sldLayoutId id="2147483684" r:id="rId4"/>
    <p:sldLayoutId id="2147483688" r:id="rId5"/>
    <p:sldLayoutId id="2147483685" r:id="rId6"/>
    <p:sldLayoutId id="2147483666" r:id="rId7"/>
    <p:sldLayoutId id="2147483687" r:id="rId8"/>
    <p:sldLayoutId id="2147483665" r:id="rId9"/>
    <p:sldLayoutId id="2147483664" r:id="rId10"/>
    <p:sldLayoutId id="2147483679" r:id="rId11"/>
    <p:sldLayoutId id="2147483668" r:id="rId12"/>
    <p:sldLayoutId id="2147483667" r:id="rId13"/>
    <p:sldLayoutId id="2147483680" r:id="rId14"/>
    <p:sldLayoutId id="2147483663" r:id="rId15"/>
    <p:sldLayoutId id="2147483677" r:id="rId16"/>
    <p:sldLayoutId id="2147483683" r:id="rId17"/>
  </p:sldLayoutIdLst>
  <p:hf hdr="0" ftr="0" dt="0"/>
  <p:txStyles>
    <p:titleStyle>
      <a:lvl1pPr algn="l" defTabSz="1306218"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30188" indent="-230188" algn="l" defTabSz="1306218" rtl="0" eaLnBrk="1" latinLnBrk="0" hangingPunct="1">
        <a:lnSpc>
          <a:spcPct val="90000"/>
        </a:lnSpc>
        <a:spcBef>
          <a:spcPts val="0"/>
        </a:spcBef>
        <a:spcAft>
          <a:spcPts val="800"/>
        </a:spcAft>
        <a:buFont typeface="Arial" panose="020B0604020202020204" pitchFamily="34" charset="0"/>
        <a:buChar char="•"/>
        <a:defRPr sz="2000" b="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1306218" rtl="0" eaLnBrk="1" latinLnBrk="0" hangingPunct="1">
        <a:defRPr sz="1200" kern="1200">
          <a:solidFill>
            <a:schemeClr val="tx1"/>
          </a:solidFill>
          <a:latin typeface="+mn-lt"/>
          <a:ea typeface="+mn-ea"/>
          <a:cs typeface="+mn-cs"/>
        </a:defRPr>
      </a:lvl1pPr>
      <a:lvl2pPr marL="653109" algn="l" defTabSz="1306218" rtl="0" eaLnBrk="1" latinLnBrk="0" hangingPunct="1">
        <a:defRPr sz="1200" kern="1200">
          <a:solidFill>
            <a:schemeClr val="tx1"/>
          </a:solidFill>
          <a:latin typeface="+mn-lt"/>
          <a:ea typeface="+mn-ea"/>
          <a:cs typeface="+mn-cs"/>
        </a:defRPr>
      </a:lvl2pPr>
      <a:lvl3pPr marL="1306218" algn="l" defTabSz="1306218" rtl="0" eaLnBrk="1" latinLnBrk="0" hangingPunct="1">
        <a:defRPr sz="1200" kern="1200">
          <a:solidFill>
            <a:schemeClr val="tx1"/>
          </a:solidFill>
          <a:latin typeface="+mn-lt"/>
          <a:ea typeface="+mn-ea"/>
          <a:cs typeface="+mn-cs"/>
        </a:defRPr>
      </a:lvl3pPr>
      <a:lvl4pPr marL="1959327" algn="l" defTabSz="1306218" rtl="0" eaLnBrk="1" latinLnBrk="0" hangingPunct="1">
        <a:defRPr sz="1200" kern="1200">
          <a:solidFill>
            <a:schemeClr val="tx1"/>
          </a:solidFill>
          <a:latin typeface="+mn-lt"/>
          <a:ea typeface="+mn-ea"/>
          <a:cs typeface="+mn-cs"/>
        </a:defRPr>
      </a:lvl4pPr>
      <a:lvl5pPr marL="2612436" algn="l" defTabSz="1306218" rtl="0" eaLnBrk="1" latinLnBrk="0" hangingPunct="1">
        <a:defRPr sz="1200" kern="1200">
          <a:solidFill>
            <a:schemeClr val="tx1"/>
          </a:solidFill>
          <a:latin typeface="+mn-lt"/>
          <a:ea typeface="+mn-ea"/>
          <a:cs typeface="+mn-cs"/>
        </a:defRPr>
      </a:lvl5pPr>
      <a:lvl6pPr marL="3265545" algn="l" defTabSz="1306218" rtl="0" eaLnBrk="1" latinLnBrk="0" hangingPunct="1">
        <a:defRPr sz="1200" kern="1200">
          <a:solidFill>
            <a:schemeClr val="tx1"/>
          </a:solidFill>
          <a:latin typeface="+mn-lt"/>
          <a:ea typeface="+mn-ea"/>
          <a:cs typeface="+mn-cs"/>
        </a:defRPr>
      </a:lvl6pPr>
      <a:lvl7pPr marL="3918654" algn="l" defTabSz="1306218" rtl="0" eaLnBrk="1" latinLnBrk="0" hangingPunct="1">
        <a:defRPr sz="1200" kern="1200">
          <a:solidFill>
            <a:schemeClr val="tx1"/>
          </a:solidFill>
          <a:latin typeface="+mn-lt"/>
          <a:ea typeface="+mn-ea"/>
          <a:cs typeface="+mn-cs"/>
        </a:defRPr>
      </a:lvl7pPr>
      <a:lvl8pPr marL="4571764" algn="l" defTabSz="1306218" rtl="0" eaLnBrk="1" latinLnBrk="0" hangingPunct="1">
        <a:defRPr sz="1200" kern="1200">
          <a:solidFill>
            <a:schemeClr val="tx1"/>
          </a:solidFill>
          <a:latin typeface="+mn-lt"/>
          <a:ea typeface="+mn-ea"/>
          <a:cs typeface="+mn-cs"/>
        </a:defRPr>
      </a:lvl8pPr>
      <a:lvl9pPr marL="5224873" algn="l" defTabSz="1306218"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emf"/><Relationship Id="rId4" Type="http://schemas.openxmlformats.org/officeDocument/2006/relationships/hyperlink" Target="mailto:Marc.Leffler@MedPr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Marc.Leffler@MedPr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Content Placeholder 6">
            <a:extLst>
              <a:ext uri="{FF2B5EF4-FFF2-40B4-BE49-F238E27FC236}">
                <a16:creationId xmlns:a16="http://schemas.microsoft.com/office/drawing/2014/main" id="{712AAED7-621B-FE44-8116-6453089F97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2836"/>
            <a:ext cx="3811979" cy="6341533"/>
          </a:xfrm>
          <a:prstGeom prst="rect">
            <a:avLst/>
          </a:prstGeom>
        </p:spPr>
      </p:pic>
      <p:sp>
        <p:nvSpPr>
          <p:cNvPr id="55" name="Text Placeholder 54">
            <a:extLst>
              <a:ext uri="{FF2B5EF4-FFF2-40B4-BE49-F238E27FC236}">
                <a16:creationId xmlns:a16="http://schemas.microsoft.com/office/drawing/2014/main" id="{0EFA32A5-FA29-6B44-BD15-52B49D137D5C}"/>
              </a:ext>
            </a:extLst>
          </p:cNvPr>
          <p:cNvSpPr>
            <a:spLocks noGrp="1"/>
          </p:cNvSpPr>
          <p:nvPr>
            <p:ph type="body" sz="quarter" idx="25"/>
          </p:nvPr>
        </p:nvSpPr>
        <p:spPr>
          <a:xfrm>
            <a:off x="5828073" y="846957"/>
            <a:ext cx="4450460" cy="634567"/>
          </a:xfrm>
        </p:spPr>
        <p:txBody>
          <a:bodyPr/>
          <a:lstStyle/>
          <a:p>
            <a:r>
              <a:rPr lang="en-US" sz="2800" dirty="0" smtClean="0"/>
              <a:t>Marc Leffler, D.D.S., Esq.</a:t>
            </a:r>
            <a:endParaRPr lang="en-US" sz="2800" dirty="0"/>
          </a:p>
        </p:txBody>
      </p:sp>
      <p:sp>
        <p:nvSpPr>
          <p:cNvPr id="63" name="Text Placeholder 62">
            <a:extLst>
              <a:ext uri="{FF2B5EF4-FFF2-40B4-BE49-F238E27FC236}">
                <a16:creationId xmlns:a16="http://schemas.microsoft.com/office/drawing/2014/main" id="{CF882AE9-46E4-E848-A65A-4598E2F06FD7}"/>
              </a:ext>
            </a:extLst>
          </p:cNvPr>
          <p:cNvSpPr>
            <a:spLocks noGrp="1"/>
          </p:cNvSpPr>
          <p:nvPr>
            <p:ph type="body" sz="quarter" idx="33"/>
          </p:nvPr>
        </p:nvSpPr>
        <p:spPr>
          <a:xfrm>
            <a:off x="5828073" y="1528073"/>
            <a:ext cx="5620793" cy="333514"/>
          </a:xfrm>
        </p:spPr>
        <p:txBody>
          <a:bodyPr>
            <a:noAutofit/>
          </a:bodyPr>
          <a:lstStyle/>
          <a:p>
            <a:r>
              <a:rPr lang="en-US" sz="2000" dirty="0" smtClean="0"/>
              <a:t>Dental Risk Solutions Lead</a:t>
            </a:r>
          </a:p>
          <a:p>
            <a:r>
              <a:rPr lang="en-US" sz="2000" dirty="0" smtClean="0"/>
              <a:t>Head, </a:t>
            </a:r>
            <a:r>
              <a:rPr lang="en-US" sz="2000" dirty="0" err="1" smtClean="0"/>
              <a:t>MedPro</a:t>
            </a:r>
            <a:r>
              <a:rPr lang="en-US" sz="2000" dirty="0" smtClean="0"/>
              <a:t> Dental Advisory Board</a:t>
            </a:r>
            <a:endParaRPr lang="en-US" sz="2000" dirty="0"/>
          </a:p>
        </p:txBody>
      </p:sp>
      <p:sp>
        <p:nvSpPr>
          <p:cNvPr id="71" name="Text Placeholder 70">
            <a:extLst>
              <a:ext uri="{FF2B5EF4-FFF2-40B4-BE49-F238E27FC236}">
                <a16:creationId xmlns:a16="http://schemas.microsoft.com/office/drawing/2014/main" id="{C313D0F9-5F2A-F241-9851-64DF08C90903}"/>
              </a:ext>
            </a:extLst>
          </p:cNvPr>
          <p:cNvSpPr>
            <a:spLocks noGrp="1"/>
          </p:cNvSpPr>
          <p:nvPr>
            <p:ph type="body" sz="quarter" idx="41"/>
          </p:nvPr>
        </p:nvSpPr>
        <p:spPr>
          <a:xfrm>
            <a:off x="5828073" y="2258151"/>
            <a:ext cx="5620793" cy="531012"/>
          </a:xfrm>
        </p:spPr>
        <p:txBody>
          <a:bodyPr>
            <a:noAutofit/>
          </a:bodyPr>
          <a:lstStyle/>
          <a:p>
            <a:r>
              <a:rPr lang="en-US" sz="2000" dirty="0" smtClean="0">
                <a:hlinkClick r:id="rId4"/>
              </a:rPr>
              <a:t>Marc.Leffler@MedPro.com</a:t>
            </a:r>
            <a:endParaRPr lang="en-US" sz="2000" dirty="0" smtClean="0"/>
          </a:p>
          <a:p>
            <a:r>
              <a:rPr lang="en-US" sz="2000" dirty="0" smtClean="0"/>
              <a:t>845.641.5792</a:t>
            </a:r>
          </a:p>
          <a:p>
            <a:endParaRPr lang="en-US" sz="2000" dirty="0"/>
          </a:p>
          <a:p>
            <a:endParaRPr lang="en-US" sz="2000" dirty="0" smtClean="0"/>
          </a:p>
          <a:p>
            <a:r>
              <a:rPr lang="en-US" sz="2000" dirty="0" smtClean="0"/>
              <a:t>Dental School: Columbia University</a:t>
            </a:r>
          </a:p>
          <a:p>
            <a:r>
              <a:rPr lang="en-US" sz="2000" dirty="0" smtClean="0"/>
              <a:t>Residency: Bellevue Hospital/NYU</a:t>
            </a:r>
          </a:p>
          <a:p>
            <a:r>
              <a:rPr lang="en-US" sz="2000" dirty="0" smtClean="0"/>
              <a:t>Law School: New York Law School</a:t>
            </a:r>
          </a:p>
          <a:p>
            <a:r>
              <a:rPr lang="en-US" sz="2000" dirty="0" smtClean="0"/>
              <a:t>Practice areas:	Board-certified OMS</a:t>
            </a:r>
          </a:p>
          <a:p>
            <a:r>
              <a:rPr lang="en-US" sz="2000" dirty="0"/>
              <a:t>	</a:t>
            </a:r>
            <a:r>
              <a:rPr lang="en-US" sz="2000" dirty="0" smtClean="0"/>
              <a:t>	Dental Anesthesiologist</a:t>
            </a:r>
          </a:p>
          <a:p>
            <a:r>
              <a:rPr lang="en-US" sz="2000" dirty="0"/>
              <a:t>	</a:t>
            </a:r>
            <a:r>
              <a:rPr lang="en-US" sz="2000" dirty="0" smtClean="0"/>
              <a:t>	Trial Attorney</a:t>
            </a:r>
          </a:p>
          <a:p>
            <a:r>
              <a:rPr lang="en-US" sz="2000" dirty="0" smtClean="0"/>
              <a:t>Lecturer: dental students, residents, dentists</a:t>
            </a:r>
            <a:endParaRPr lang="en-US" sz="2000" dirty="0"/>
          </a:p>
        </p:txBody>
      </p:sp>
      <p:sp>
        <p:nvSpPr>
          <p:cNvPr id="8" name="TextBox 7">
            <a:extLst>
              <a:ext uri="{FF2B5EF4-FFF2-40B4-BE49-F238E27FC236}">
                <a16:creationId xmlns:a16="http://schemas.microsoft.com/office/drawing/2014/main" id="{E43DED6D-4F11-9642-B353-10B165B35E95}"/>
              </a:ext>
            </a:extLst>
          </p:cNvPr>
          <p:cNvSpPr txBox="1"/>
          <p:nvPr/>
        </p:nvSpPr>
        <p:spPr>
          <a:xfrm>
            <a:off x="479560" y="1061409"/>
            <a:ext cx="2852858" cy="840230"/>
          </a:xfrm>
          <a:prstGeom prst="rect">
            <a:avLst/>
          </a:prstGeom>
          <a:noFill/>
        </p:spPr>
        <p:txBody>
          <a:bodyPr wrap="square" rtlCol="0">
            <a:spAutoFit/>
          </a:bodyPr>
          <a:lstStyle/>
          <a:p>
            <a:pPr algn="ctr">
              <a:lnSpc>
                <a:spcPct val="90000"/>
              </a:lnSpc>
            </a:pPr>
            <a:r>
              <a:rPr lang="en-US" sz="1800" smtClean="0">
                <a:solidFill>
                  <a:schemeClr val="bg1"/>
                </a:solidFill>
                <a:ea typeface="Tahoma" charset="0"/>
                <a:cs typeface="Tahoma" charset="0"/>
              </a:rPr>
              <a:t>The </a:t>
            </a:r>
            <a:r>
              <a:rPr lang="en-US" sz="1800" dirty="0">
                <a:solidFill>
                  <a:schemeClr val="bg1"/>
                </a:solidFill>
                <a:ea typeface="Tahoma" charset="0"/>
                <a:cs typeface="Tahoma" charset="0"/>
              </a:rPr>
              <a:t>industry leader in </a:t>
            </a:r>
            <a:r>
              <a:rPr lang="en-US" sz="1800">
                <a:solidFill>
                  <a:schemeClr val="bg1"/>
                </a:solidFill>
                <a:ea typeface="Tahoma" charset="0"/>
                <a:cs typeface="Tahoma" charset="0"/>
              </a:rPr>
              <a:t>malpractice </a:t>
            </a:r>
            <a:r>
              <a:rPr lang="en-US" sz="1800" smtClean="0">
                <a:solidFill>
                  <a:schemeClr val="bg1"/>
                </a:solidFill>
                <a:ea typeface="Tahoma" charset="0"/>
                <a:cs typeface="Tahoma" charset="0"/>
              </a:rPr>
              <a:t>insurance </a:t>
            </a:r>
            <a:endParaRPr lang="en-US" sz="1800" dirty="0">
              <a:solidFill>
                <a:schemeClr val="bg1"/>
              </a:solidFill>
              <a:ea typeface="Tahoma" charset="0"/>
              <a:cs typeface="Tahoma" charset="0"/>
            </a:endParaRPr>
          </a:p>
          <a:p>
            <a:pPr algn="ctr">
              <a:lnSpc>
                <a:spcPct val="90000"/>
              </a:lnSpc>
            </a:pPr>
            <a:endParaRPr lang="en-US" sz="1800" dirty="0" err="1">
              <a:solidFill>
                <a:schemeClr val="tx2"/>
              </a:solidFill>
            </a:endParaRPr>
          </a:p>
        </p:txBody>
      </p:sp>
      <p:pic>
        <p:nvPicPr>
          <p:cNvPr id="9" name="Picture 8">
            <a:extLst>
              <a:ext uri="{FF2B5EF4-FFF2-40B4-BE49-F238E27FC236}">
                <a16:creationId xmlns:a16="http://schemas.microsoft.com/office/drawing/2014/main" id="{76E24EFF-BC12-F742-B342-7BAFE15436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217" y="148872"/>
            <a:ext cx="3423546" cy="525475"/>
          </a:xfrm>
          <a:prstGeom prst="rect">
            <a:avLst/>
          </a:prstGeom>
        </p:spPr>
      </p:pic>
      <p:sp>
        <p:nvSpPr>
          <p:cNvPr id="10" name="TextBox 9">
            <a:extLst>
              <a:ext uri="{FF2B5EF4-FFF2-40B4-BE49-F238E27FC236}">
                <a16:creationId xmlns:a16="http://schemas.microsoft.com/office/drawing/2014/main" id="{7D0DEC13-DD32-3A4A-9915-30649C73AE30}"/>
              </a:ext>
            </a:extLst>
          </p:cNvPr>
          <p:cNvSpPr txBox="1"/>
          <p:nvPr/>
        </p:nvSpPr>
        <p:spPr>
          <a:xfrm>
            <a:off x="319466" y="602135"/>
            <a:ext cx="3720124" cy="261610"/>
          </a:xfrm>
          <a:prstGeom prst="rect">
            <a:avLst/>
          </a:prstGeom>
          <a:noFill/>
        </p:spPr>
        <p:txBody>
          <a:bodyPr wrap="square" rtlCol="0">
            <a:spAutoFit/>
          </a:bodyPr>
          <a:lstStyle/>
          <a:p>
            <a:pPr algn="ctr"/>
            <a:r>
              <a:rPr lang="en-US" sz="1100" i="1" dirty="0">
                <a:solidFill>
                  <a:schemeClr val="bg1"/>
                </a:solidFill>
                <a:latin typeface="Tahoma" panose="020B0604030504040204" pitchFamily="34" charset="0"/>
                <a:ea typeface="Tahoma" panose="020B0604030504040204" pitchFamily="34" charset="0"/>
                <a:cs typeface="Tahoma" panose="020B0604030504040204" pitchFamily="34" charset="0"/>
              </a:rPr>
              <a:t>A Berkshire Hathaway company</a:t>
            </a:r>
          </a:p>
        </p:txBody>
      </p:sp>
      <p:sp>
        <p:nvSpPr>
          <p:cNvPr id="78" name="Text Placeholder 54">
            <a:extLst>
              <a:ext uri="{FF2B5EF4-FFF2-40B4-BE49-F238E27FC236}">
                <a16:creationId xmlns:a16="http://schemas.microsoft.com/office/drawing/2014/main" id="{4D1F3B73-9606-3C40-A061-347207B0142A}"/>
              </a:ext>
            </a:extLst>
          </p:cNvPr>
          <p:cNvSpPr txBox="1">
            <a:spLocks/>
          </p:cNvSpPr>
          <p:nvPr/>
        </p:nvSpPr>
        <p:spPr>
          <a:xfrm>
            <a:off x="5828071" y="3587966"/>
            <a:ext cx="5620793" cy="578319"/>
          </a:xfrm>
          <a:prstGeom prst="rect">
            <a:avLst/>
          </a:prstGeom>
        </p:spPr>
        <p:txBody>
          <a:bodyPr vert="horz" lIns="91440" tIns="45720" rIns="91440" bIns="45720" rtlCol="0" anchor="ctr">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600" b="1" kern="1200">
                <a:solidFill>
                  <a:schemeClr val="tx2"/>
                </a:solidFill>
                <a:latin typeface="+mj-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800" dirty="0"/>
          </a:p>
        </p:txBody>
      </p:sp>
      <p:sp>
        <p:nvSpPr>
          <p:cNvPr id="80" name="Text Placeholder 62">
            <a:extLst>
              <a:ext uri="{FF2B5EF4-FFF2-40B4-BE49-F238E27FC236}">
                <a16:creationId xmlns:a16="http://schemas.microsoft.com/office/drawing/2014/main" id="{318C6270-4454-B843-B2F7-F9A723EC7C92}"/>
              </a:ext>
            </a:extLst>
          </p:cNvPr>
          <p:cNvSpPr txBox="1">
            <a:spLocks/>
          </p:cNvSpPr>
          <p:nvPr/>
        </p:nvSpPr>
        <p:spPr>
          <a:xfrm>
            <a:off x="5828072" y="4166285"/>
            <a:ext cx="5620793" cy="333514"/>
          </a:xfrm>
          <a:prstGeom prst="rect">
            <a:avLst/>
          </a:prstGeom>
        </p:spPr>
        <p:txBody>
          <a:bodyPr vert="horz" lIns="91440" tIns="0" rIns="91440" bIns="0" rtlCol="0" anchor="t">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200" b="0" i="0" kern="1200">
                <a:solidFill>
                  <a:schemeClr val="tx2"/>
                </a:solidFill>
                <a:latin typeface="+mn-lt"/>
                <a:ea typeface="+mn-ea"/>
                <a:cs typeface="+mn-cs"/>
              </a:defRPr>
            </a:lvl1pPr>
            <a:lvl2pPr marL="487668" indent="-243834" algn="l" defTabSz="1306218" rtl="0" eaLnBrk="1" latinLnBrk="0" hangingPunct="1">
              <a:lnSpc>
                <a:spcPct val="90000"/>
              </a:lnSpc>
              <a:spcBef>
                <a:spcPts val="0"/>
              </a:spcBef>
              <a:spcAft>
                <a:spcPts val="800"/>
              </a:spcAft>
              <a:buFont typeface="Arial" panose="020B0604020202020204" pitchFamily="34" charset="0"/>
              <a:buChar char="•"/>
              <a:defRPr sz="1800"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000" dirty="0"/>
          </a:p>
        </p:txBody>
      </p:sp>
      <p:sp>
        <p:nvSpPr>
          <p:cNvPr id="81" name="Text Placeholder 70">
            <a:extLst>
              <a:ext uri="{FF2B5EF4-FFF2-40B4-BE49-F238E27FC236}">
                <a16:creationId xmlns:a16="http://schemas.microsoft.com/office/drawing/2014/main" id="{B97E80DB-AD1F-3A4D-9659-506FA0F7EC16}"/>
              </a:ext>
            </a:extLst>
          </p:cNvPr>
          <p:cNvSpPr txBox="1">
            <a:spLocks/>
          </p:cNvSpPr>
          <p:nvPr/>
        </p:nvSpPr>
        <p:spPr>
          <a:xfrm>
            <a:off x="5828072" y="4511580"/>
            <a:ext cx="5620793" cy="531012"/>
          </a:xfrm>
          <a:prstGeom prst="rect">
            <a:avLst/>
          </a:prstGeom>
        </p:spPr>
        <p:txBody>
          <a:bodyPr vert="horz" lIns="91440" tIns="0" rIns="91440" bIns="45720" rtlCol="0">
            <a:noAutofit/>
          </a:bodyPr>
          <a:lstStyle>
            <a:lvl1pPr marL="0" indent="0" algn="l" defTabSz="1306218" rtl="0" eaLnBrk="1" latinLnBrk="0" hangingPunct="1">
              <a:lnSpc>
                <a:spcPct val="90000"/>
              </a:lnSpc>
              <a:spcBef>
                <a:spcPts val="0"/>
              </a:spcBef>
              <a:spcAft>
                <a:spcPts val="800"/>
              </a:spcAft>
              <a:buFont typeface="Arial" panose="020B0604020202020204" pitchFamily="34" charset="0"/>
              <a:buNone/>
              <a:defRPr sz="1050" b="0" i="1" kern="1200">
                <a:solidFill>
                  <a:schemeClr val="tx2"/>
                </a:solidFill>
                <a:latin typeface="+mn-lt"/>
                <a:ea typeface="+mn-ea"/>
                <a:cs typeface="+mn-cs"/>
              </a:defRPr>
            </a:lvl1pPr>
            <a:lvl2pPr marL="112711" indent="0" algn="l" defTabSz="1306218" rtl="0" eaLnBrk="1" latinLnBrk="0" hangingPunct="1">
              <a:lnSpc>
                <a:spcPct val="90000"/>
              </a:lnSpc>
              <a:spcBef>
                <a:spcPts val="0"/>
              </a:spcBef>
              <a:spcAft>
                <a:spcPts val="800"/>
              </a:spcAft>
              <a:buFont typeface="Arial" panose="020B0604020202020204" pitchFamily="34" charset="0"/>
              <a:buNone/>
              <a:defRPr sz="1050" b="0" i="1" kern="1200">
                <a:solidFill>
                  <a:schemeClr val="tx2"/>
                </a:solidFill>
                <a:latin typeface="+mn-lt"/>
                <a:ea typeface="+mn-ea"/>
                <a:cs typeface="+mn-cs"/>
              </a:defRPr>
            </a:lvl2pPr>
            <a:lvl3pPr marL="731502"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3pPr>
            <a:lvl4pPr marL="975336"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4pPr>
            <a:lvl5pPr marL="1219170" indent="-243834" algn="l" defTabSz="1306218" rtl="0" eaLnBrk="1" latinLnBrk="0" hangingPunct="1">
              <a:lnSpc>
                <a:spcPct val="90000"/>
              </a:lnSpc>
              <a:spcBef>
                <a:spcPts val="0"/>
              </a:spcBef>
              <a:spcAft>
                <a:spcPts val="800"/>
              </a:spcAft>
              <a:buFont typeface="Arial" panose="020B0604020202020204" pitchFamily="34" charset="0"/>
              <a:buChar char="•"/>
              <a:defRPr sz="1600" kern="1200">
                <a:solidFill>
                  <a:schemeClr val="tx2"/>
                </a:solidFill>
                <a:latin typeface="+mn-lt"/>
                <a:ea typeface="+mn-ea"/>
                <a:cs typeface="+mn-cs"/>
              </a:defRPr>
            </a:lvl5pPr>
            <a:lvl6pPr marL="359210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6pPr>
            <a:lvl7pPr marL="4245210"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7pPr>
            <a:lvl8pPr marL="4898319"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8pPr>
            <a:lvl9pPr marL="5551428" indent="-326555" algn="l" defTabSz="1306218" rtl="0" eaLnBrk="1" latinLnBrk="0" hangingPunct="1">
              <a:lnSpc>
                <a:spcPct val="90000"/>
              </a:lnSpc>
              <a:spcBef>
                <a:spcPts val="715"/>
              </a:spcBef>
              <a:buFont typeface="Arial" panose="020B0604020202020204" pitchFamily="34" charset="0"/>
              <a:buChar char="•"/>
              <a:defRPr sz="12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399083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rgbClr val="002A88"/>
                </a:solidFill>
              </a:rPr>
              <a:t>Patient Autonomy</a:t>
            </a:r>
            <a:endParaRPr lang="en-US" u="sng" dirty="0">
              <a:solidFill>
                <a:srgbClr val="002A88"/>
              </a:solidFill>
            </a:endParaRPr>
          </a:p>
        </p:txBody>
      </p:sp>
      <p:sp>
        <p:nvSpPr>
          <p:cNvPr id="3" name="Slide Number Placeholder 2"/>
          <p:cNvSpPr>
            <a:spLocks noGrp="1"/>
          </p:cNvSpPr>
          <p:nvPr>
            <p:ph type="sldNum" sz="quarter" idx="12"/>
          </p:nvPr>
        </p:nvSpPr>
        <p:spPr/>
        <p:txBody>
          <a:bodyPr/>
          <a:lstStyle/>
          <a:p>
            <a:fld id="{DA135043-C596-1A48-8BDA-03EB29A64DF4}" type="slidenum">
              <a:rPr lang="en-US" smtClean="0"/>
              <a:t>10</a:t>
            </a:fld>
            <a:endParaRPr lang="en-US"/>
          </a:p>
        </p:txBody>
      </p:sp>
      <p:sp>
        <p:nvSpPr>
          <p:cNvPr id="4" name="Content Placeholder 3"/>
          <p:cNvSpPr>
            <a:spLocks noGrp="1"/>
          </p:cNvSpPr>
          <p:nvPr>
            <p:ph idx="1"/>
          </p:nvPr>
        </p:nvSpPr>
        <p:spPr/>
        <p:txBody>
          <a:bodyPr/>
          <a:lstStyle/>
          <a:p>
            <a:r>
              <a:rPr lang="en-US" b="1" u="sng" dirty="0">
                <a:solidFill>
                  <a:srgbClr val="002A88"/>
                </a:solidFill>
              </a:rPr>
              <a:t>While a patient can dictate what they refuse, they cannot dictate what you must do</a:t>
            </a:r>
            <a:r>
              <a:rPr lang="en-US" b="1" u="sng" dirty="0" smtClean="0">
                <a:solidFill>
                  <a:srgbClr val="002A88"/>
                </a:solidFill>
              </a:rPr>
              <a:t>.</a:t>
            </a:r>
          </a:p>
          <a:p>
            <a:pPr lvl="1"/>
            <a:r>
              <a:rPr lang="en-US" dirty="0" smtClean="0">
                <a:solidFill>
                  <a:srgbClr val="002A88"/>
                </a:solidFill>
              </a:rPr>
              <a:t>Autonomy only goes so far as to the end of dental ethical limits</a:t>
            </a:r>
          </a:p>
          <a:p>
            <a:pPr lvl="2"/>
            <a:r>
              <a:rPr lang="en-US" dirty="0" smtClean="0">
                <a:solidFill>
                  <a:srgbClr val="002A88"/>
                </a:solidFill>
              </a:rPr>
              <a:t>In other words, patient autocracy won't – or at least shouldn't – fly</a:t>
            </a:r>
          </a:p>
          <a:p>
            <a:pPr lvl="2"/>
            <a:r>
              <a:rPr lang="en-US" b="1" dirty="0" smtClean="0">
                <a:solidFill>
                  <a:srgbClr val="002A88"/>
                </a:solidFill>
              </a:rPr>
              <a:t>Patient safety, not necessarily patient desire, must carry the day (but recall the fluoride case earlier)</a:t>
            </a:r>
            <a:endParaRPr lang="en-US" b="1" dirty="0">
              <a:solidFill>
                <a:srgbClr val="002A88"/>
              </a:solidFill>
            </a:endParaRPr>
          </a:p>
          <a:p>
            <a:pPr marL="0" indent="0">
              <a:buNone/>
            </a:pPr>
            <a:endParaRPr lang="en-US" dirty="0" smtClean="0"/>
          </a:p>
          <a:p>
            <a:pPr marL="0" indent="0">
              <a:buNone/>
            </a:pPr>
            <a:r>
              <a:rPr lang="en-US" u="sng" dirty="0" smtClean="0">
                <a:solidFill>
                  <a:srgbClr val="002A88"/>
                </a:solidFill>
              </a:rPr>
              <a:t>Case Background Facts</a:t>
            </a:r>
            <a:endParaRPr lang="en-US" dirty="0" smtClean="0">
              <a:solidFill>
                <a:srgbClr val="002A88"/>
              </a:solidFill>
            </a:endParaRPr>
          </a:p>
          <a:p>
            <a:pPr marL="0" indent="0">
              <a:buNone/>
            </a:pPr>
            <a:r>
              <a:rPr lang="en-US" dirty="0" smtClean="0">
                <a:solidFill>
                  <a:srgbClr val="002A88"/>
                </a:solidFill>
              </a:rPr>
              <a:t>A 50-year-old woman presents, late on the afternoon of April 30, to her general dentist with severe pain on a lower second molar, which is the only posterior tooth in the quadrant, serving as an (important) abutment for a lower removable partial denture.</a:t>
            </a:r>
          </a:p>
          <a:p>
            <a:pPr marL="0" indent="0">
              <a:buNone/>
            </a:pPr>
            <a:r>
              <a:rPr lang="en-US" dirty="0" smtClean="0">
                <a:solidFill>
                  <a:srgbClr val="002A88"/>
                </a:solidFill>
              </a:rPr>
              <a:t>Clinical and radiographic evaluation lead the dentist to conclude that tooth #18 has an irreversible pulpitis, so extraction or RCT were the available options presented; the patient wanted to save the tooth and opted for RCT.  </a:t>
            </a:r>
          </a:p>
          <a:p>
            <a:pPr marL="0" indent="0">
              <a:buNone/>
            </a:pPr>
            <a:r>
              <a:rPr lang="en-US" dirty="0" smtClean="0">
                <a:solidFill>
                  <a:srgbClr val="002A88"/>
                </a:solidFill>
              </a:rPr>
              <a:t>The dentist, who does not perform molar endodontics, called several local endodontists, but none could see the patient until Monday.</a:t>
            </a:r>
          </a:p>
          <a:p>
            <a:pPr marL="0" indent="0">
              <a:buNone/>
            </a:pPr>
            <a:r>
              <a:rPr lang="en-US" dirty="0" smtClean="0">
                <a:solidFill>
                  <a:srgbClr val="002A88"/>
                </a:solidFill>
              </a:rPr>
              <a:t>The patient expressed to the dentist that her dental insurance coverage was to end at midnight, so she said, "you absolutely must do this for me!"</a:t>
            </a:r>
            <a:endParaRPr lang="en-US" dirty="0">
              <a:solidFill>
                <a:srgbClr val="002A88"/>
              </a:solidFill>
            </a:endParaRPr>
          </a:p>
        </p:txBody>
      </p:sp>
    </p:spTree>
    <p:extLst>
      <p:ext uri="{BB962C8B-B14F-4D97-AF65-F5344CB8AC3E}">
        <p14:creationId xmlns:p14="http://schemas.microsoft.com/office/powerpoint/2010/main" val="246383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Dentist Accedes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11</a:t>
            </a:fld>
            <a:endParaRPr lang="en-US"/>
          </a:p>
        </p:txBody>
      </p:sp>
      <p:sp>
        <p:nvSpPr>
          <p:cNvPr id="4" name="Content Placeholder 3"/>
          <p:cNvSpPr>
            <a:spLocks noGrp="1"/>
          </p:cNvSpPr>
          <p:nvPr>
            <p:ph idx="1"/>
          </p:nvPr>
        </p:nvSpPr>
        <p:spPr/>
        <p:txBody>
          <a:bodyPr/>
          <a:lstStyle/>
          <a:p>
            <a:endParaRPr lang="en-US" dirty="0" smtClean="0"/>
          </a:p>
          <a:p>
            <a:r>
              <a:rPr lang="en-US" dirty="0" smtClean="0"/>
              <a:t>The dentist reiterated that she did not feel comfortable doing molar RCT, especially on a second molar and particularly on one so critical to function.</a:t>
            </a:r>
          </a:p>
          <a:p>
            <a:r>
              <a:rPr lang="en-US" dirty="0" smtClean="0"/>
              <a:t>The dentist offered prescriptions for pain meds and antibiotics to help the patient get through the weekend, until an endodontist could see her first thing Monday morning.</a:t>
            </a:r>
          </a:p>
          <a:p>
            <a:r>
              <a:rPr lang="en-US" dirty="0" smtClean="0"/>
              <a:t>The patient insisted: "I've been your patient for so long, and I need this favor, so I won't take 'no' for an answer!"</a:t>
            </a:r>
          </a:p>
          <a:p>
            <a:r>
              <a:rPr lang="en-US" dirty="0" smtClean="0"/>
              <a:t>Feeling a host of emotions telling her not to do what she knew she was not expert at doing, she felt ethically obligated to help out her patient who needed help so badly.</a:t>
            </a:r>
          </a:p>
          <a:p>
            <a:r>
              <a:rPr lang="en-US" dirty="0" smtClean="0"/>
              <a:t>The dentist agreed to go along with the demanded procedure.</a:t>
            </a:r>
            <a:endParaRPr lang="en-US" dirty="0"/>
          </a:p>
        </p:txBody>
      </p:sp>
    </p:spTree>
    <p:extLst>
      <p:ext uri="{BB962C8B-B14F-4D97-AF65-F5344CB8AC3E}">
        <p14:creationId xmlns:p14="http://schemas.microsoft.com/office/powerpoint/2010/main" val="291354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Treatment Proceeds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12</a:t>
            </a:fld>
            <a:endParaRPr lang="en-US"/>
          </a:p>
        </p:txBody>
      </p:sp>
      <p:sp>
        <p:nvSpPr>
          <p:cNvPr id="4" name="Content Placeholder 3"/>
          <p:cNvSpPr>
            <a:spLocks noGrp="1"/>
          </p:cNvSpPr>
          <p:nvPr>
            <p:ph idx="1"/>
          </p:nvPr>
        </p:nvSpPr>
        <p:spPr/>
        <p:txBody>
          <a:bodyPr/>
          <a:lstStyle/>
          <a:p>
            <a:r>
              <a:rPr lang="en-US" dirty="0" smtClean="0"/>
              <a:t>The dentist entered into the pulp chamber using a round bur in a high speed </a:t>
            </a:r>
            <a:r>
              <a:rPr lang="en-US" dirty="0" err="1" smtClean="0"/>
              <a:t>handpiece</a:t>
            </a:r>
            <a:r>
              <a:rPr lang="en-US" dirty="0" smtClean="0"/>
              <a:t>, and as she made her way toward the canals, she saw blood come into the field.</a:t>
            </a:r>
          </a:p>
          <a:p>
            <a:r>
              <a:rPr lang="en-US" dirty="0" smtClean="0"/>
              <a:t>Concerned that the bleeding was not from a hyperemic pulp, but rather a perforation, she took a radiograph, which confirmed that it was a perforation into the furcation area, and was in fact sizable.</a:t>
            </a:r>
          </a:p>
          <a:p>
            <a:r>
              <a:rPr lang="en-US" dirty="0" smtClean="0"/>
              <a:t>Believing that the tooth was no longer restorable, she explained that the tooth needed to be extracted, which would then require at least a partial denture modification, but more likely a remake and redesign.</a:t>
            </a:r>
          </a:p>
          <a:p>
            <a:r>
              <a:rPr lang="en-US" dirty="0" smtClean="0"/>
              <a:t>The patient was visibly upset and annoyed, as she agreed to the extraction, which was done right then, without complication.</a:t>
            </a:r>
          </a:p>
          <a:p>
            <a:r>
              <a:rPr lang="en-US" dirty="0" smtClean="0"/>
              <a:t>Within a few weeks, with the patient then uninsured, she presented to a new dentist, who suggested a treatment plan that called for multiple implants to be placed in both lower left posterior quadrants, at a cost beyond the patient's means.</a:t>
            </a:r>
            <a:endParaRPr lang="en-US" dirty="0"/>
          </a:p>
        </p:txBody>
      </p:sp>
    </p:spTree>
    <p:extLst>
      <p:ext uri="{BB962C8B-B14F-4D97-AF65-F5344CB8AC3E}">
        <p14:creationId xmlns:p14="http://schemas.microsoft.com/office/powerpoint/2010/main" val="155880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Ethics-Malpractice Merger</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13</a:t>
            </a:fld>
            <a:endParaRPr lang="en-US"/>
          </a:p>
        </p:txBody>
      </p:sp>
      <p:sp>
        <p:nvSpPr>
          <p:cNvPr id="4" name="Content Placeholder 3"/>
          <p:cNvSpPr>
            <a:spLocks noGrp="1"/>
          </p:cNvSpPr>
          <p:nvPr>
            <p:ph idx="1"/>
          </p:nvPr>
        </p:nvSpPr>
        <p:spPr/>
        <p:txBody>
          <a:bodyPr/>
          <a:lstStyle/>
          <a:p>
            <a:r>
              <a:rPr lang="en-US" dirty="0" smtClean="0"/>
              <a:t>The patient retained an attorney, who took 2 actions against the dentist: a suit was filed for dental malpractice; and a breach-of-ethics claim was filed with the State Dental Board for agreeing to perform a procedure which the dentist had acknowledged to the patient was not one that she felt comfortable doing, all to the patient's detriment.</a:t>
            </a:r>
          </a:p>
          <a:p>
            <a:r>
              <a:rPr lang="en-US" dirty="0" smtClean="0"/>
              <a:t>The malpractice action settled rather quickly.</a:t>
            </a:r>
          </a:p>
          <a:p>
            <a:r>
              <a:rPr lang="en-US" dirty="0" smtClean="0"/>
              <a:t>The dentist argued to the Board that she had done what the patient wanted to be done, which fulfilled her obligation to satisfy patient autonomy.</a:t>
            </a:r>
          </a:p>
          <a:p>
            <a:r>
              <a:rPr lang="en-US" dirty="0" smtClean="0"/>
              <a:t>The Board did not concur: instead, it determined that the dentist had breached her ethical obligation in succumbing to a patient demand that she knew she could not meet, reasoning further that "patient autonomy means, practically, that patients have an absolute right to choose between various viable options, or to choose no treatment at all, but it does not mean that all patient demands must be carried out, especially to the disadvantage of that patient".</a:t>
            </a:r>
          </a:p>
          <a:p>
            <a:pPr lvl="1"/>
            <a:r>
              <a:rPr lang="en-US" dirty="0" smtClean="0"/>
              <a:t>Query if the malpractice case had gone to trial following the Board's determination.</a:t>
            </a:r>
            <a:endParaRPr lang="en-US" dirty="0"/>
          </a:p>
          <a:p>
            <a:pPr marL="0" indent="0">
              <a:buNone/>
            </a:pPr>
            <a:endParaRPr lang="en-US" dirty="0" smtClean="0"/>
          </a:p>
          <a:p>
            <a:pPr marL="0" indent="0">
              <a:buNone/>
            </a:pPr>
            <a:r>
              <a:rPr lang="en-US" dirty="0" smtClean="0"/>
              <a:t>The moral of this ethics story: </a:t>
            </a:r>
            <a:r>
              <a:rPr lang="en-US" b="1" u="sng" dirty="0">
                <a:solidFill>
                  <a:srgbClr val="002A88"/>
                </a:solidFill>
              </a:rPr>
              <a:t>While a patient can dictate what they refuse, they cannot dictate what you must do</a:t>
            </a:r>
            <a:r>
              <a:rPr lang="en-US" b="1" u="sng" dirty="0" smtClean="0">
                <a:solidFill>
                  <a:srgbClr val="002A88"/>
                </a:solidFill>
              </a:rPr>
              <a:t>.</a:t>
            </a:r>
            <a:r>
              <a:rPr lang="en-US" dirty="0" smtClean="0">
                <a:solidFill>
                  <a:srgbClr val="002A88"/>
                </a:solidFill>
              </a:rPr>
              <a:t>  That is not what patient autonomy is all about.</a:t>
            </a:r>
            <a:endParaRPr lang="en-US" b="1" u="sng" dirty="0">
              <a:solidFill>
                <a:srgbClr val="002A88"/>
              </a:solidFill>
            </a:endParaRPr>
          </a:p>
        </p:txBody>
      </p:sp>
    </p:spTree>
    <p:extLst>
      <p:ext uri="{BB962C8B-B14F-4D97-AF65-F5344CB8AC3E}">
        <p14:creationId xmlns:p14="http://schemas.microsoft.com/office/powerpoint/2010/main" val="31029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ADA Code of Ethics</a:t>
            </a:r>
            <a:r>
              <a:rPr lang="en-US" dirty="0"/>
              <a:t>, Section 2, Non-maleficence ("Do No Harm, and Protect Patients From It")</a:t>
            </a:r>
            <a:br>
              <a:rPr lang="en-US" dirty="0"/>
            </a:b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14</a:t>
            </a:fld>
            <a:endParaRPr lang="en-US"/>
          </a:p>
        </p:txBody>
      </p:sp>
      <p:sp>
        <p:nvSpPr>
          <p:cNvPr id="4" name="Content Placeholder 3"/>
          <p:cNvSpPr>
            <a:spLocks noGrp="1"/>
          </p:cNvSpPr>
          <p:nvPr>
            <p:ph idx="1"/>
          </p:nvPr>
        </p:nvSpPr>
        <p:spPr/>
        <p:txBody>
          <a:bodyPr/>
          <a:lstStyle/>
          <a:p>
            <a:pPr lvl="2"/>
            <a:endParaRPr lang="en-US" dirty="0" smtClean="0"/>
          </a:p>
          <a:p>
            <a:pPr lvl="2"/>
            <a:endParaRPr lang="en-US" dirty="0"/>
          </a:p>
          <a:p>
            <a:pPr lvl="2"/>
            <a:r>
              <a:rPr lang="en-US" sz="3600" dirty="0" smtClean="0"/>
              <a:t>Referral </a:t>
            </a:r>
            <a:r>
              <a:rPr lang="en-US" sz="3600" dirty="0"/>
              <a:t>isn't a bad thing, even if your boss disagrees and exerts pressure</a:t>
            </a:r>
          </a:p>
          <a:p>
            <a:pPr lvl="3"/>
            <a:r>
              <a:rPr lang="en-US" sz="3600" dirty="0"/>
              <a:t>The ethics of the "loan payment" conundrum (January 2020 </a:t>
            </a:r>
            <a:r>
              <a:rPr lang="en-US" sz="3600" i="1" dirty="0"/>
              <a:t>NYS Dental Journal</a:t>
            </a:r>
            <a:r>
              <a:rPr lang="en-US" sz="3600" dirty="0"/>
              <a:t>; Marc Leffler, William Spiegel</a:t>
            </a:r>
            <a:r>
              <a:rPr lang="en-US" sz="3600" dirty="0" smtClean="0"/>
              <a:t>)</a:t>
            </a:r>
            <a:endParaRPr lang="en-US" sz="3600" dirty="0"/>
          </a:p>
        </p:txBody>
      </p:sp>
    </p:spTree>
    <p:extLst>
      <p:ext uri="{BB962C8B-B14F-4D97-AF65-F5344CB8AC3E}">
        <p14:creationId xmlns:p14="http://schemas.microsoft.com/office/powerpoint/2010/main" val="29262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Non-Maleficence</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15</a:t>
            </a:fld>
            <a:endParaRPr lang="en-US"/>
          </a:p>
        </p:txBody>
      </p:sp>
      <p:sp>
        <p:nvSpPr>
          <p:cNvPr id="4" name="Content Placeholder 3"/>
          <p:cNvSpPr>
            <a:spLocks noGrp="1"/>
          </p:cNvSpPr>
          <p:nvPr>
            <p:ph idx="1"/>
          </p:nvPr>
        </p:nvSpPr>
        <p:spPr/>
        <p:txBody>
          <a:bodyPr/>
          <a:lstStyle/>
          <a:p>
            <a:r>
              <a:rPr lang="en-US" u="sng" dirty="0" smtClean="0"/>
              <a:t>Case Background Facts</a:t>
            </a:r>
            <a:endParaRPr lang="en-US" dirty="0" smtClean="0"/>
          </a:p>
          <a:p>
            <a:pPr marL="243834" lvl="1" indent="0">
              <a:buNone/>
            </a:pPr>
            <a:r>
              <a:rPr lang="en-US" dirty="0" smtClean="0"/>
              <a:t>Dr. N is a recent dental school graduate in his first dental job, which pays him well.  He is married with a newborn, and his previously-employed spouse is taking an indefinite hiatus from work to raise the child.  Like many new dentists, Dr. N has substantial dental school loans to repay (his being more than $400,000), in addition to now being the sole financial supporter of a family living in a house with a mortgage.  </a:t>
            </a:r>
          </a:p>
          <a:p>
            <a:pPr marL="243834" lvl="1" indent="0">
              <a:buNone/>
            </a:pPr>
            <a:r>
              <a:rPr lang="en-US" dirty="0" smtClean="0"/>
              <a:t>Needless to say, Dr. N must keep his job.</a:t>
            </a:r>
          </a:p>
          <a:p>
            <a:pPr marL="243834" lvl="1" indent="0">
              <a:buNone/>
            </a:pPr>
            <a:r>
              <a:rPr lang="en-US" dirty="0" smtClean="0"/>
              <a:t>Dr. N's supervisor, an experienced dentist, approaches Dr. N to advise him that a patient just presented with swelling and pain associated with an impacted lower third molar, and after radiographs were complete, Dr. N was to extract it.</a:t>
            </a:r>
          </a:p>
          <a:p>
            <a:pPr marL="243834" lvl="1" indent="0">
              <a:buNone/>
            </a:pPr>
            <a:r>
              <a:rPr lang="en-US" dirty="0" smtClean="0"/>
              <a:t>Dr. N expressed that he had never removed an impacted tooth before, but only assisted on a few of them in dental school, so he preferred to refer the patient to an oral surgeon or other dentist more surgically experienced.</a:t>
            </a:r>
          </a:p>
          <a:p>
            <a:pPr marL="243834" lvl="1" indent="0">
              <a:buNone/>
            </a:pPr>
            <a:r>
              <a:rPr lang="en-US" dirty="0" smtClean="0"/>
              <a:t>The supervisor responded that this assignment was not an option.  "In this office, we do not refer patients out; this is part of your job.  You'll learn."</a:t>
            </a:r>
          </a:p>
          <a:p>
            <a:pPr marL="243834" lvl="1" indent="0">
              <a:buNone/>
            </a:pPr>
            <a:r>
              <a:rPr lang="en-US" dirty="0" smtClean="0"/>
              <a:t>Considering his personal life circumstances, Dr. N quickly realized that he needed to treat this patient, despite his knowing that he was certainly not the best practitioner to do so.</a:t>
            </a:r>
            <a:endParaRPr lang="en-US" dirty="0"/>
          </a:p>
        </p:txBody>
      </p:sp>
    </p:spTree>
    <p:extLst>
      <p:ext uri="{BB962C8B-B14F-4D97-AF65-F5344CB8AC3E}">
        <p14:creationId xmlns:p14="http://schemas.microsoft.com/office/powerpoint/2010/main" val="392024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Treatment Proceeds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16</a:t>
            </a:fld>
            <a:endParaRPr lang="en-US"/>
          </a:p>
        </p:txBody>
      </p:sp>
      <p:sp>
        <p:nvSpPr>
          <p:cNvPr id="4" name="Content Placeholder 3"/>
          <p:cNvSpPr>
            <a:spLocks noGrp="1"/>
          </p:cNvSpPr>
          <p:nvPr>
            <p:ph idx="1"/>
          </p:nvPr>
        </p:nvSpPr>
        <p:spPr/>
        <p:txBody>
          <a:bodyPr/>
          <a:lstStyle/>
          <a:p>
            <a:r>
              <a:rPr lang="en-US" dirty="0" smtClean="0"/>
              <a:t>When Dr. N seated his new patient, he noted radiographically that tooth #32 was a fully impacted, </a:t>
            </a:r>
            <a:r>
              <a:rPr lang="en-US" dirty="0" err="1" smtClean="0"/>
              <a:t>mesioangular</a:t>
            </a:r>
            <a:r>
              <a:rPr lang="en-US" dirty="0" smtClean="0"/>
              <a:t> tooth, with roots in radiographic close proximity to the inferior alveolar canal, so a paresthesia risk was a realistic potential outcome of extraction.</a:t>
            </a:r>
          </a:p>
          <a:p>
            <a:r>
              <a:rPr lang="en-US" dirty="0" smtClean="0"/>
              <a:t>Dr. N explained this and the other usual risks to the patient.</a:t>
            </a:r>
          </a:p>
          <a:p>
            <a:r>
              <a:rPr lang="en-US" dirty="0" smtClean="0"/>
              <a:t>As he had anticipated, Dr. N got "lost" during the procedure as he continued to remove bone and tooth structure with round and fissure burs, and he believed that he had completed the procedure some 2 hours later.</a:t>
            </a:r>
          </a:p>
          <a:p>
            <a:r>
              <a:rPr lang="en-US" dirty="0" smtClean="0"/>
              <a:t>When the patient returned for a post-op visit in a week, and reported profound lower lip and chin numbness on the right, Dr. N took a radiograph, only to find portions of the root still in place, as well as visible bur cuts through the roof of the inferior alveolar canal.</a:t>
            </a:r>
          </a:p>
          <a:p>
            <a:r>
              <a:rPr lang="en-US" dirty="0" smtClean="0"/>
              <a:t>The patient never returned but filed both a lawsuit for negligent treatment (malpractice) and a Dental Board complaint over "grossly negligent treatment and professional misconduct".</a:t>
            </a:r>
          </a:p>
          <a:p>
            <a:r>
              <a:rPr lang="en-US" dirty="0" smtClean="0"/>
              <a:t>The Board found that Dr. N violated the ethical tenet to "do no harm", fined him, and levied a partial suspension from practice for 6 months, during which time he could only practice if under the "direct supervision of a licensed dentist".</a:t>
            </a:r>
            <a:endParaRPr lang="en-US" dirty="0"/>
          </a:p>
        </p:txBody>
      </p:sp>
    </p:spTree>
    <p:extLst>
      <p:ext uri="{BB962C8B-B14F-4D97-AF65-F5344CB8AC3E}">
        <p14:creationId xmlns:p14="http://schemas.microsoft.com/office/powerpoint/2010/main" val="2677288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Moral of this Ethics Story</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17</a:t>
            </a:fld>
            <a:endParaRPr lang="en-US"/>
          </a:p>
        </p:txBody>
      </p:sp>
      <p:sp>
        <p:nvSpPr>
          <p:cNvPr id="4" name="Content Placeholder 3"/>
          <p:cNvSpPr>
            <a:spLocks noGrp="1"/>
          </p:cNvSpPr>
          <p:nvPr>
            <p:ph idx="1"/>
          </p:nvPr>
        </p:nvSpPr>
        <p:spPr/>
        <p:txBody>
          <a:bodyPr>
            <a:normAutofit lnSpcReduction="10000"/>
          </a:bodyPr>
          <a:lstStyle/>
          <a:p>
            <a:r>
              <a:rPr lang="en-US" sz="3200" dirty="0" smtClean="0"/>
              <a:t>Practice within your abilities, regardless of pressures placed by supervisors or patients, lest the Dental Board might institute sanctions, some of which can be severe!</a:t>
            </a:r>
          </a:p>
          <a:p>
            <a:pPr lvl="1"/>
            <a:r>
              <a:rPr lang="en-US" sz="3000" dirty="0" smtClean="0"/>
              <a:t>This holds regardless of how many years of practice have passed.</a:t>
            </a:r>
          </a:p>
          <a:p>
            <a:r>
              <a:rPr lang="en-US" sz="3200" dirty="0" smtClean="0"/>
              <a:t>Ethical rules do not take into account personal life obligations which lead to potential violations of those rules; the violations are all that matter.</a:t>
            </a:r>
          </a:p>
          <a:p>
            <a:r>
              <a:rPr lang="en-US" sz="3200" dirty="0" smtClean="0"/>
              <a:t>More and more frequently, patients/attorneys file Board complaints in tandem with malpractice suits, perhaps as leverage.  [Some jurisdictions allow in Board actions as malpractice trial evidence.]</a:t>
            </a:r>
          </a:p>
          <a:p>
            <a:endParaRPr lang="en-US" sz="3200" dirty="0"/>
          </a:p>
        </p:txBody>
      </p:sp>
    </p:spTree>
    <p:extLst>
      <p:ext uri="{BB962C8B-B14F-4D97-AF65-F5344CB8AC3E}">
        <p14:creationId xmlns:p14="http://schemas.microsoft.com/office/powerpoint/2010/main" val="229668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Veracity</a:t>
            </a:r>
            <a:r>
              <a:rPr lang="en-US" b="0" dirty="0" smtClean="0"/>
              <a:t> </a:t>
            </a:r>
            <a:br>
              <a:rPr lang="en-US" b="0" dirty="0" smtClean="0"/>
            </a:br>
            <a:r>
              <a:rPr lang="en-US" b="0" dirty="0" smtClean="0"/>
              <a:t>Effects of the "No Surprises Act (NSA)": Confusion Abounds</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18</a:t>
            </a:fld>
            <a:endParaRPr lang="en-US"/>
          </a:p>
        </p:txBody>
      </p:sp>
      <p:sp>
        <p:nvSpPr>
          <p:cNvPr id="4" name="Content Placeholder 3"/>
          <p:cNvSpPr>
            <a:spLocks noGrp="1"/>
          </p:cNvSpPr>
          <p:nvPr>
            <p:ph idx="1"/>
          </p:nvPr>
        </p:nvSpPr>
        <p:spPr/>
        <p:txBody>
          <a:bodyPr/>
          <a:lstStyle/>
          <a:p>
            <a:endParaRPr lang="en-US" dirty="0" smtClean="0"/>
          </a:p>
          <a:p>
            <a:r>
              <a:rPr lang="en-US" dirty="0" smtClean="0"/>
              <a:t>The "anti" to Balance Billing: out-of-network practitioner charging the difference between medical/dental fees billed and insurance company payment</a:t>
            </a:r>
          </a:p>
          <a:p>
            <a:pPr lvl="1"/>
            <a:r>
              <a:rPr lang="en-US" dirty="0" smtClean="0"/>
              <a:t>By some interpretations, balance billing used to be required, to comply with law and ethics</a:t>
            </a:r>
          </a:p>
          <a:p>
            <a:pPr lvl="2"/>
            <a:r>
              <a:rPr lang="en-US" dirty="0" smtClean="0"/>
              <a:t>Example: $100 usual-fee procedure billed at $100; insurance pays 80% ($80); balance billing says bill patient $20.  If the $20 is not billed, and $80 is accepted in full, then $80 is the real fee, and it should have been billed in the first place (to maintain ethics and law); but then, insurance would have paid $64 (80% of $80)</a:t>
            </a:r>
          </a:p>
          <a:p>
            <a:pPr lvl="1"/>
            <a:r>
              <a:rPr lang="en-US" dirty="0" smtClean="0"/>
              <a:t>Does this demonstrate a violation of Veracity?</a:t>
            </a:r>
          </a:p>
          <a:p>
            <a:r>
              <a:rPr lang="en-US" dirty="0" smtClean="0"/>
              <a:t>But the federal NSA took effect January 1, 2022: protects patients from "surprise bills" after getting emergency care, non-emergency care at in-network facilities performed by out-of-network providers, and out-of-network air ambulance services.</a:t>
            </a:r>
          </a:p>
          <a:p>
            <a:pPr lvl="1"/>
            <a:r>
              <a:rPr lang="en-US" dirty="0" smtClean="0"/>
              <a:t>In February 2023, CMS notified the ADA that, generally, dental services are "excepted" (not included) from the NSA.</a:t>
            </a:r>
          </a:p>
          <a:p>
            <a:pPr lvl="2"/>
            <a:r>
              <a:rPr lang="en-US" dirty="0" smtClean="0"/>
              <a:t>Although OMSs and other dentists who treat in hospitals or outside facilities (like ambulatory care centers) might be included</a:t>
            </a:r>
          </a:p>
          <a:p>
            <a:pPr lvl="1"/>
            <a:r>
              <a:rPr lang="en-US" dirty="0" smtClean="0"/>
              <a:t>So, does that mean dentists may still balance bill?  Must they still balance bill?</a:t>
            </a:r>
          </a:p>
          <a:p>
            <a:pPr lvl="2"/>
            <a:r>
              <a:rPr lang="en-US" dirty="0" smtClean="0"/>
              <a:t>Perhaps, but open questions until courts interpret this federal legislation, and analogous state rules</a:t>
            </a:r>
            <a:endParaRPr lang="en-US" dirty="0"/>
          </a:p>
        </p:txBody>
      </p:sp>
    </p:spTree>
    <p:extLst>
      <p:ext uri="{BB962C8B-B14F-4D97-AF65-F5344CB8AC3E}">
        <p14:creationId xmlns:p14="http://schemas.microsoft.com/office/powerpoint/2010/main" val="343229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Discharge Without Abandonment</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19</a:t>
            </a:fld>
            <a:endParaRPr lang="en-US"/>
          </a:p>
        </p:txBody>
      </p:sp>
      <p:sp>
        <p:nvSpPr>
          <p:cNvPr id="4" name="Content Placeholder 3"/>
          <p:cNvSpPr>
            <a:spLocks noGrp="1"/>
          </p:cNvSpPr>
          <p:nvPr>
            <p:ph idx="1"/>
          </p:nvPr>
        </p:nvSpPr>
        <p:spPr/>
        <p:txBody>
          <a:bodyPr>
            <a:normAutofit fontScale="85000" lnSpcReduction="20000"/>
          </a:bodyPr>
          <a:lstStyle/>
          <a:p>
            <a:r>
              <a:rPr lang="en-US" dirty="0" smtClean="0"/>
              <a:t>What crosses over from "OK" to "not OK"?</a:t>
            </a:r>
          </a:p>
          <a:p>
            <a:r>
              <a:rPr lang="en-US" dirty="0" smtClean="0"/>
              <a:t>Discharge limited by discrimination - - protected classes per SCOTUS and state courts</a:t>
            </a:r>
          </a:p>
          <a:p>
            <a:r>
              <a:rPr lang="en-US" dirty="0"/>
              <a:t>Dismissal = the formal discharge of a patient from a practice or facility</a:t>
            </a:r>
          </a:p>
          <a:p>
            <a:r>
              <a:rPr lang="en-US" dirty="0"/>
              <a:t>Abandonment = the inappropriate dismissal of a patient by virtue of leaving them "high and dry" in the midst of an irreversible treatment or treatment plan</a:t>
            </a:r>
          </a:p>
          <a:p>
            <a:pPr marL="0" indent="0">
              <a:buNone/>
            </a:pPr>
            <a:endParaRPr lang="en-US" dirty="0"/>
          </a:p>
          <a:p>
            <a:pPr marL="0" indent="0">
              <a:buNone/>
            </a:pPr>
            <a:r>
              <a:rPr lang="en-US" dirty="0"/>
              <a:t>Is dismissal appropriate ever?  Your judgment call.</a:t>
            </a:r>
          </a:p>
          <a:p>
            <a:pPr marL="0" indent="0">
              <a:buNone/>
            </a:pPr>
            <a:r>
              <a:rPr lang="en-US" dirty="0"/>
              <a:t>	But if so, how do you prevent dismissal from becoming abandonment?</a:t>
            </a:r>
          </a:p>
          <a:p>
            <a:pPr marL="0" indent="0">
              <a:buNone/>
            </a:pPr>
            <a:r>
              <a:rPr lang="en-US" dirty="0"/>
              <a:t>		</a:t>
            </a:r>
            <a:r>
              <a:rPr lang="en-US" b="1" dirty="0"/>
              <a:t>Make it formal with a writing</a:t>
            </a:r>
          </a:p>
          <a:p>
            <a:pPr marL="0" indent="0">
              <a:buNone/>
            </a:pPr>
            <a:r>
              <a:rPr lang="en-US" dirty="0"/>
              <a:t>		Explain to the patient why – even if unpleasant</a:t>
            </a:r>
          </a:p>
          <a:p>
            <a:pPr marL="0" indent="0">
              <a:buNone/>
            </a:pPr>
            <a:r>
              <a:rPr lang="en-US" dirty="0"/>
              <a:t>		</a:t>
            </a:r>
            <a:r>
              <a:rPr lang="en-US" b="1" dirty="0"/>
              <a:t>Make sure the patient is stable and </a:t>
            </a:r>
            <a:r>
              <a:rPr lang="en-US" b="1" u="sng" dirty="0"/>
              <a:t>not </a:t>
            </a:r>
            <a:r>
              <a:rPr lang="en-US" b="1" u="sng" dirty="0" smtClean="0"/>
              <a:t>midstream</a:t>
            </a:r>
          </a:p>
          <a:p>
            <a:pPr marL="0" indent="0">
              <a:buNone/>
            </a:pPr>
            <a:r>
              <a:rPr lang="en-US" b="1" dirty="0" smtClean="0"/>
              <a:t>			-but think about orthodontics!</a:t>
            </a:r>
            <a:endParaRPr lang="en-US" b="1" dirty="0"/>
          </a:p>
          <a:p>
            <a:pPr marL="0" indent="0">
              <a:buNone/>
            </a:pPr>
            <a:r>
              <a:rPr lang="en-US" dirty="0"/>
              <a:t>		</a:t>
            </a:r>
            <a:r>
              <a:rPr lang="en-US" b="1" dirty="0"/>
              <a:t>Be available for a reasonable time period</a:t>
            </a:r>
          </a:p>
          <a:p>
            <a:pPr marL="0" indent="0">
              <a:buNone/>
            </a:pPr>
            <a:r>
              <a:rPr lang="en-US" dirty="0"/>
              <a:t>		Assist with chart transfer to new dentist, if patient requests</a:t>
            </a:r>
          </a:p>
          <a:p>
            <a:pPr marL="0" indent="0">
              <a:buNone/>
            </a:pPr>
            <a:r>
              <a:rPr lang="en-US" dirty="0"/>
              <a:t>		Assist by talking with new dentist, if patient requests</a:t>
            </a:r>
          </a:p>
          <a:p>
            <a:pPr marL="0" indent="0">
              <a:buNone/>
            </a:pPr>
            <a:r>
              <a:rPr lang="en-US" dirty="0"/>
              <a:t>		</a:t>
            </a:r>
            <a:r>
              <a:rPr lang="en-US" b="1" dirty="0"/>
              <a:t>Never dismiss for a discriminatory purpose</a:t>
            </a:r>
          </a:p>
          <a:p>
            <a:pPr marL="0" indent="0">
              <a:buNone/>
            </a:pPr>
            <a:r>
              <a:rPr lang="en-US" dirty="0"/>
              <a:t>		Communicate cordially and professionally</a:t>
            </a:r>
          </a:p>
          <a:p>
            <a:pPr marL="0" indent="0">
              <a:buNone/>
            </a:pPr>
            <a:r>
              <a:rPr lang="en-US" dirty="0"/>
              <a:t>		Think long and hard about billing, and then about collection!</a:t>
            </a:r>
          </a:p>
          <a:p>
            <a:pPr marL="0" indent="0">
              <a:buNone/>
            </a:pPr>
            <a:r>
              <a:rPr lang="en-US" dirty="0"/>
              <a:t>		</a:t>
            </a:r>
            <a:r>
              <a:rPr lang="en-US" b="1" dirty="0"/>
              <a:t>Never fight back on social </a:t>
            </a:r>
            <a:r>
              <a:rPr lang="en-US" b="1" dirty="0" smtClean="0"/>
              <a:t>media (more shortly) </a:t>
            </a:r>
            <a:r>
              <a:rPr lang="en-US" b="1" dirty="0"/>
              <a:t>– HIPAA still </a:t>
            </a:r>
            <a:r>
              <a:rPr lang="en-US" b="1" dirty="0" smtClean="0"/>
              <a:t>applies</a:t>
            </a:r>
            <a:endParaRPr lang="en-US" b="1" dirty="0"/>
          </a:p>
        </p:txBody>
      </p:sp>
    </p:spTree>
    <p:extLst>
      <p:ext uri="{BB962C8B-B14F-4D97-AF65-F5344CB8AC3E}">
        <p14:creationId xmlns:p14="http://schemas.microsoft.com/office/powerpoint/2010/main" val="314266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a:t>
            </a:fld>
            <a:endParaRPr lang="en-US"/>
          </a:p>
        </p:txBody>
      </p:sp>
      <p:sp>
        <p:nvSpPr>
          <p:cNvPr id="4" name="Content Placeholder 3"/>
          <p:cNvSpPr>
            <a:spLocks noGrp="1"/>
          </p:cNvSpPr>
          <p:nvPr>
            <p:ph idx="1"/>
          </p:nvPr>
        </p:nvSpPr>
        <p:spPr/>
        <p:txBody>
          <a:bodyPr>
            <a:normAutofit lnSpcReduction="10000"/>
          </a:bodyPr>
          <a:lstStyle/>
          <a:p>
            <a:pPr marL="0" indent="0" algn="ctr">
              <a:buNone/>
            </a:pPr>
            <a:r>
              <a:rPr lang="en-US" sz="4800" b="1" u="sng" dirty="0" smtClean="0"/>
              <a:t>ETHICS IN DENTAL PRACTICE:</a:t>
            </a:r>
          </a:p>
          <a:p>
            <a:pPr marL="0" indent="0" algn="ctr">
              <a:buNone/>
            </a:pPr>
            <a:r>
              <a:rPr lang="en-US" sz="3600" b="1" dirty="0" smtClean="0"/>
              <a:t>THE RISKS ASSOCIATED WITH NON-ADHERENCE CLINICALLY, AND THE ETHICS/MALPRACTICE RELATIONSHIP</a:t>
            </a:r>
          </a:p>
          <a:p>
            <a:pPr marL="0" indent="0" algn="ctr">
              <a:buNone/>
            </a:pPr>
            <a:endParaRPr lang="en-US" sz="3600" b="1" dirty="0"/>
          </a:p>
          <a:p>
            <a:pPr marL="0" indent="0" algn="ctr">
              <a:buNone/>
            </a:pPr>
            <a:r>
              <a:rPr lang="en-US" sz="4000" dirty="0" smtClean="0"/>
              <a:t>Punjabi </a:t>
            </a:r>
            <a:r>
              <a:rPr lang="en-US" sz="4000" dirty="0"/>
              <a:t>Dental Society</a:t>
            </a:r>
          </a:p>
          <a:p>
            <a:pPr marL="0" indent="0" algn="ctr">
              <a:buNone/>
            </a:pPr>
            <a:r>
              <a:rPr lang="en-US" sz="4000" dirty="0" smtClean="0"/>
              <a:t>Montebello, California</a:t>
            </a:r>
            <a:endParaRPr lang="en-US" sz="4000" dirty="0"/>
          </a:p>
          <a:p>
            <a:pPr marL="243834" lvl="1" indent="0" algn="ctr">
              <a:buNone/>
            </a:pPr>
            <a:r>
              <a:rPr lang="en-US" sz="3600" dirty="0" smtClean="0"/>
              <a:t>July </a:t>
            </a:r>
            <a:r>
              <a:rPr lang="en-US" sz="3600" dirty="0"/>
              <a:t>2025</a:t>
            </a:r>
          </a:p>
          <a:p>
            <a:pPr marL="0" indent="0" algn="ctr">
              <a:buNone/>
            </a:pPr>
            <a:r>
              <a:rPr lang="en-US" sz="3600" b="1" dirty="0" smtClean="0"/>
              <a:t> </a:t>
            </a:r>
            <a:endParaRPr lang="en-US" sz="3600" b="1" dirty="0"/>
          </a:p>
        </p:txBody>
      </p:sp>
    </p:spTree>
    <p:extLst>
      <p:ext uri="{BB962C8B-B14F-4D97-AF65-F5344CB8AC3E}">
        <p14:creationId xmlns:p14="http://schemas.microsoft.com/office/powerpoint/2010/main" val="2564143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When They Want to Leave: Once a Patient Always a Patient </a:t>
            </a:r>
            <a:br>
              <a:rPr lang="en-US" u="sng" dirty="0" smtClean="0"/>
            </a:br>
            <a:r>
              <a:rPr lang="en-US" dirty="0" smtClean="0"/>
              <a:t>(to an extent)</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20</a:t>
            </a:fld>
            <a:endParaRPr lang="en-US"/>
          </a:p>
        </p:txBody>
      </p:sp>
      <p:sp>
        <p:nvSpPr>
          <p:cNvPr id="4" name="Content Placeholder 3"/>
          <p:cNvSpPr>
            <a:spLocks noGrp="1"/>
          </p:cNvSpPr>
          <p:nvPr>
            <p:ph idx="1"/>
          </p:nvPr>
        </p:nvSpPr>
        <p:spPr/>
        <p:txBody>
          <a:bodyPr/>
          <a:lstStyle/>
          <a:p>
            <a:r>
              <a:rPr lang="en-US" dirty="0" smtClean="0"/>
              <a:t>No, you don't need to treat them forever</a:t>
            </a:r>
          </a:p>
          <a:p>
            <a:r>
              <a:rPr lang="en-US" dirty="0" smtClean="0"/>
              <a:t>But Ethics rules can be read to suggest a need to protect them after they leave (within reason)</a:t>
            </a:r>
          </a:p>
          <a:p>
            <a:pPr lvl="1"/>
            <a:r>
              <a:rPr lang="en-US" dirty="0" smtClean="0"/>
              <a:t>Do no harm</a:t>
            </a:r>
          </a:p>
          <a:p>
            <a:pPr lvl="1"/>
            <a:r>
              <a:rPr lang="en-US" dirty="0" smtClean="0"/>
              <a:t>Don't abandon</a:t>
            </a:r>
          </a:p>
          <a:p>
            <a:r>
              <a:rPr lang="en-US" dirty="0" smtClean="0"/>
              <a:t>Provide them with ready access to all records (broadly considered), with HIPAA-compliant request</a:t>
            </a:r>
          </a:p>
          <a:p>
            <a:pPr lvl="1"/>
            <a:r>
              <a:rPr lang="en-US" dirty="0" smtClean="0"/>
              <a:t>Ethics is a separate issue from HIPAA requirements</a:t>
            </a:r>
          </a:p>
          <a:p>
            <a:pPr lvl="1"/>
            <a:r>
              <a:rPr lang="en-US" dirty="0" smtClean="0"/>
              <a:t>Copying/reproducing fees are dictated per State, but consider the reaction that might trigger</a:t>
            </a:r>
          </a:p>
          <a:p>
            <a:r>
              <a:rPr lang="en-US" dirty="0" smtClean="0"/>
              <a:t>Assist them with transfer of care to another dentist</a:t>
            </a:r>
          </a:p>
          <a:p>
            <a:pPr lvl="1"/>
            <a:r>
              <a:rPr lang="en-US" dirty="0" smtClean="0"/>
              <a:t>Send records, if requested</a:t>
            </a:r>
          </a:p>
          <a:p>
            <a:pPr lvl="1"/>
            <a:r>
              <a:rPr lang="en-US" dirty="0" smtClean="0"/>
              <a:t>General explanation of care you provided to patient and dentist, if requested</a:t>
            </a:r>
          </a:p>
          <a:p>
            <a:pPr lvl="1"/>
            <a:r>
              <a:rPr lang="en-US" dirty="0" smtClean="0"/>
              <a:t>Be a "friend", not a "foe", regardless of any bad feelings</a:t>
            </a:r>
          </a:p>
          <a:p>
            <a:pPr lvl="2"/>
            <a:r>
              <a:rPr lang="en-US" dirty="0" smtClean="0"/>
              <a:t>This is a period of high vulnerability for being sued, especially if there's "jousting", yet another ethics issue</a:t>
            </a:r>
          </a:p>
          <a:p>
            <a:endParaRPr lang="en-US" dirty="0"/>
          </a:p>
        </p:txBody>
      </p:sp>
    </p:spTree>
    <p:extLst>
      <p:ext uri="{BB962C8B-B14F-4D97-AF65-F5344CB8AC3E}">
        <p14:creationId xmlns:p14="http://schemas.microsoft.com/office/powerpoint/2010/main" val="187276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The Perils of </a:t>
            </a:r>
            <a:r>
              <a:rPr lang="en-US" u="sng" dirty="0"/>
              <a:t>S</a:t>
            </a:r>
            <a:r>
              <a:rPr lang="en-US" u="sng" dirty="0" smtClean="0"/>
              <a:t>ocial Media</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21</a:t>
            </a:fld>
            <a:endParaRPr lang="en-US"/>
          </a:p>
        </p:txBody>
      </p:sp>
      <p:sp>
        <p:nvSpPr>
          <p:cNvPr id="4" name="Content Placeholder 3"/>
          <p:cNvSpPr>
            <a:spLocks noGrp="1"/>
          </p:cNvSpPr>
          <p:nvPr>
            <p:ph idx="1"/>
          </p:nvPr>
        </p:nvSpPr>
        <p:spPr/>
        <p:txBody>
          <a:bodyPr/>
          <a:lstStyle/>
          <a:p>
            <a:r>
              <a:rPr lang="en-US" dirty="0" smtClean="0"/>
              <a:t>Patients have 100% HIPAA rights and waiver determination</a:t>
            </a:r>
          </a:p>
          <a:p>
            <a:r>
              <a:rPr lang="en-US" dirty="0" smtClean="0"/>
              <a:t>If a patient criticizes you on social media, you're not a restaurant or hotel, so you must keep silent unless patient waives their privacy rights</a:t>
            </a:r>
          </a:p>
          <a:p>
            <a:pPr lvl="1"/>
            <a:r>
              <a:rPr lang="en-US" dirty="0" smtClean="0"/>
              <a:t>Even a "thank you for your comment" for a </a:t>
            </a:r>
            <a:r>
              <a:rPr lang="en-US" i="1" dirty="0" smtClean="0"/>
              <a:t>positive</a:t>
            </a:r>
            <a:r>
              <a:rPr lang="en-US" dirty="0" smtClean="0"/>
              <a:t> review can be a violation</a:t>
            </a:r>
          </a:p>
          <a:p>
            <a:pPr lvl="1"/>
            <a:r>
              <a:rPr lang="en-US" dirty="0" smtClean="0"/>
              <a:t>Penalties for HIPAA violations: monetary fines or even prison for extreme violations</a:t>
            </a:r>
          </a:p>
          <a:p>
            <a:r>
              <a:rPr lang="en-US" dirty="0" smtClean="0"/>
              <a:t>Suggestion: on dental office social media site, include something like, "we respect and appreciate comments from our patients, whether positive or negative, but patient privacy rights do not permit us to respond in the public domain; however, we will reach out privately to all commenters", so site visitors don't think you just ignore comments by not addressing them publicly.</a:t>
            </a:r>
          </a:p>
          <a:p>
            <a:pPr lvl="1"/>
            <a:r>
              <a:rPr lang="en-US" dirty="0" smtClean="0"/>
              <a:t>That's not so easy on open review sites, so a similar statement on the practice website is a substitute, if not an ideal one.</a:t>
            </a:r>
            <a:endParaRPr lang="en-US" dirty="0"/>
          </a:p>
        </p:txBody>
      </p:sp>
    </p:spTree>
    <p:extLst>
      <p:ext uri="{BB962C8B-B14F-4D97-AF65-F5344CB8AC3E}">
        <p14:creationId xmlns:p14="http://schemas.microsoft.com/office/powerpoint/2010/main" val="31451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Wow, have our methods of communication changed!</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22</a:t>
            </a:fld>
            <a:endParaRPr lang="en-US"/>
          </a:p>
        </p:txBody>
      </p:sp>
      <p:sp>
        <p:nvSpPr>
          <p:cNvPr id="4" name="Content Placeholder 3"/>
          <p:cNvSpPr>
            <a:spLocks noGrp="1"/>
          </p:cNvSpPr>
          <p:nvPr>
            <p:ph idx="1"/>
          </p:nvPr>
        </p:nvSpPr>
        <p:spPr/>
        <p:txBody>
          <a:bodyPr/>
          <a:lstStyle/>
          <a:p>
            <a:r>
              <a:rPr lang="en-US" dirty="0" smtClean="0"/>
              <a:t>What's a letter, envelope, return address, stamp?</a:t>
            </a:r>
          </a:p>
          <a:p>
            <a:r>
              <a:rPr lang="en-US" dirty="0" smtClean="0"/>
              <a:t>Dental chart recording</a:t>
            </a:r>
          </a:p>
          <a:p>
            <a:pPr lvl="1"/>
            <a:r>
              <a:rPr lang="en-US" dirty="0" smtClean="0"/>
              <a:t>Handwritten (careful: ink can be dated and its specific pen source found)</a:t>
            </a:r>
          </a:p>
          <a:p>
            <a:pPr lvl="1"/>
            <a:r>
              <a:rPr lang="en-US" dirty="0" smtClean="0"/>
              <a:t>EMR/EDR</a:t>
            </a:r>
          </a:p>
          <a:p>
            <a:pPr lvl="2"/>
            <a:r>
              <a:rPr lang="en-US" dirty="0" smtClean="0"/>
              <a:t>Embeds (careful: time, date, author, location created, re-entries, … )</a:t>
            </a:r>
          </a:p>
          <a:p>
            <a:r>
              <a:rPr lang="en-US" dirty="0" smtClean="0"/>
              <a:t>Emails, texts, </a:t>
            </a:r>
            <a:r>
              <a:rPr lang="en-US" dirty="0" err="1" smtClean="0"/>
              <a:t>emojis</a:t>
            </a:r>
            <a:endParaRPr lang="en-US" dirty="0" smtClean="0"/>
          </a:p>
          <a:p>
            <a:pPr lvl="1"/>
            <a:r>
              <a:rPr lang="en-US" dirty="0" smtClean="0"/>
              <a:t>Part of the patient chart</a:t>
            </a:r>
          </a:p>
          <a:p>
            <a:pPr lvl="1"/>
            <a:r>
              <a:rPr lang="en-US" dirty="0" smtClean="0"/>
              <a:t>Keep it professional, even though the method is casual</a:t>
            </a:r>
          </a:p>
          <a:p>
            <a:pPr lvl="1"/>
            <a:r>
              <a:rPr lang="en-US" dirty="0" smtClean="0"/>
              <a:t>Avoid </a:t>
            </a:r>
            <a:r>
              <a:rPr lang="en-US" dirty="0" err="1" smtClean="0"/>
              <a:t>emojis</a:t>
            </a:r>
            <a:r>
              <a:rPr lang="en-US" dirty="0" smtClean="0"/>
              <a:t>, at all costs</a:t>
            </a:r>
          </a:p>
          <a:p>
            <a:pPr lvl="2"/>
            <a:r>
              <a:rPr lang="en-US" dirty="0" smtClean="0"/>
              <a:t>Happy or sad face </a:t>
            </a:r>
            <a:r>
              <a:rPr lang="en-US" dirty="0" err="1" smtClean="0"/>
              <a:t>emojis</a:t>
            </a:r>
            <a:r>
              <a:rPr lang="en-US" dirty="0" smtClean="0"/>
              <a:t> are not appropriate professional expressions</a:t>
            </a:r>
          </a:p>
          <a:p>
            <a:pPr lvl="3"/>
            <a:r>
              <a:rPr lang="en-US" dirty="0" smtClean="0"/>
              <a:t>That alone can be viewed as professional misconduct, an ethical breach</a:t>
            </a:r>
          </a:p>
          <a:p>
            <a:pPr lvl="4"/>
            <a:r>
              <a:rPr lang="en-US" dirty="0" smtClean="0"/>
              <a:t>And jurors won't like it</a:t>
            </a:r>
            <a:endParaRPr lang="en-US" dirty="0"/>
          </a:p>
        </p:txBody>
      </p:sp>
    </p:spTree>
    <p:extLst>
      <p:ext uri="{BB962C8B-B14F-4D97-AF65-F5344CB8AC3E}">
        <p14:creationId xmlns:p14="http://schemas.microsoft.com/office/powerpoint/2010/main" val="3464417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Blood Pressure "Guidelines"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23</a:t>
            </a:fld>
            <a:endParaRPr lang="en-US"/>
          </a:p>
        </p:txBody>
      </p:sp>
      <p:sp>
        <p:nvSpPr>
          <p:cNvPr id="4" name="Content Placeholder 3"/>
          <p:cNvSpPr>
            <a:spLocks noGrp="1"/>
          </p:cNvSpPr>
          <p:nvPr>
            <p:ph idx="1"/>
          </p:nvPr>
        </p:nvSpPr>
        <p:spPr/>
        <p:txBody>
          <a:bodyPr>
            <a:normAutofit fontScale="92500" lnSpcReduction="20000"/>
          </a:bodyPr>
          <a:lstStyle/>
          <a:p>
            <a:r>
              <a:rPr lang="en-US" dirty="0"/>
              <a:t>ADA: elective dental procedures should be cancelled for patients with BP readings greater than 160/100, and 180/110 for urgent treatment</a:t>
            </a:r>
          </a:p>
          <a:p>
            <a:pPr lvl="1"/>
            <a:r>
              <a:rPr lang="en-US" dirty="0"/>
              <a:t>In favor of a medical evaluation first</a:t>
            </a:r>
          </a:p>
          <a:p>
            <a:pPr lvl="1"/>
            <a:r>
              <a:rPr lang="en-US" dirty="0"/>
              <a:t>Is this the Standard of Care?  It's only a Guideline; it's expert testimony as to what is SOC.  But what do you think an expert against you will testify to</a:t>
            </a:r>
            <a:r>
              <a:rPr lang="en-US" dirty="0" smtClean="0"/>
              <a:t>?  But Dental Boards don't necessarily follow Court rules.</a:t>
            </a:r>
            <a:endParaRPr lang="en-US" dirty="0"/>
          </a:p>
          <a:p>
            <a:pPr lvl="1"/>
            <a:r>
              <a:rPr lang="en-US" dirty="0"/>
              <a:t>Per 2023 study, only 4% of dental patients with BP elevated above those values had treatment deferred!</a:t>
            </a:r>
          </a:p>
          <a:p>
            <a:r>
              <a:rPr lang="en-US" dirty="0"/>
              <a:t>Implications</a:t>
            </a:r>
          </a:p>
          <a:p>
            <a:pPr lvl="1"/>
            <a:r>
              <a:rPr lang="en-US" dirty="0"/>
              <a:t>Every patient presenting for any procedure must have BP taken</a:t>
            </a:r>
          </a:p>
          <a:p>
            <a:pPr lvl="2"/>
            <a:r>
              <a:rPr lang="en-US" dirty="0"/>
              <a:t>Or else you can't know if it's elevated</a:t>
            </a:r>
          </a:p>
          <a:p>
            <a:pPr lvl="2"/>
            <a:r>
              <a:rPr lang="en-US" dirty="0"/>
              <a:t>Potential malpractice liability in the event of a cardiovascular episode</a:t>
            </a:r>
          </a:p>
          <a:p>
            <a:pPr lvl="2"/>
            <a:r>
              <a:rPr lang="en-US" dirty="0"/>
              <a:t>But what is an "elective" or "urgent" procedure?  Do you want to leave that determination to a jury or the Dental Board</a:t>
            </a:r>
            <a:r>
              <a:rPr lang="en-US" dirty="0" smtClean="0"/>
              <a:t>?</a:t>
            </a:r>
          </a:p>
          <a:p>
            <a:pPr lvl="2"/>
            <a:r>
              <a:rPr lang="en-US" dirty="0" smtClean="0"/>
              <a:t>Potential Ethics breach finding by Dental Board (more shortly)</a:t>
            </a:r>
            <a:endParaRPr lang="en-US" dirty="0"/>
          </a:p>
          <a:p>
            <a:r>
              <a:rPr lang="en-US" dirty="0"/>
              <a:t>Benefits</a:t>
            </a:r>
          </a:p>
          <a:p>
            <a:pPr lvl="1"/>
            <a:r>
              <a:rPr lang="en-US" dirty="0"/>
              <a:t>Dentists will likely be the ones who initially diagnose – or alert to the possibility of – hypertension</a:t>
            </a:r>
          </a:p>
          <a:p>
            <a:pPr lvl="2"/>
            <a:r>
              <a:rPr lang="en-US" dirty="0"/>
              <a:t>A great service to the community</a:t>
            </a:r>
          </a:p>
          <a:p>
            <a:pPr lvl="2"/>
            <a:r>
              <a:rPr lang="en-US" dirty="0"/>
              <a:t>Demonstrative of dentists' role in overall health, rather than only oral health</a:t>
            </a:r>
          </a:p>
          <a:p>
            <a:pPr lvl="2"/>
            <a:r>
              <a:rPr lang="en-US" dirty="0"/>
              <a:t>Patient appreciation - - word spreads</a:t>
            </a:r>
          </a:p>
          <a:p>
            <a:pPr lvl="2"/>
            <a:endParaRPr lang="en-US" dirty="0"/>
          </a:p>
          <a:p>
            <a:pPr marL="487668" lvl="2" indent="0">
              <a:buNone/>
            </a:pPr>
            <a:r>
              <a:rPr lang="en-US" dirty="0"/>
              <a:t>IT ONLY TAKES A MINUTE, SO JUST DO IT!  </a:t>
            </a:r>
            <a:r>
              <a:rPr lang="en-US" dirty="0" smtClean="0"/>
              <a:t>(Thanks </a:t>
            </a:r>
            <a:r>
              <a:rPr lang="en-US" dirty="0"/>
              <a:t>Nike</a:t>
            </a:r>
            <a:r>
              <a:rPr lang="en-US" dirty="0" smtClean="0"/>
              <a:t>) </a:t>
            </a:r>
            <a:endParaRPr lang="en-US" dirty="0"/>
          </a:p>
        </p:txBody>
      </p:sp>
    </p:spTree>
    <p:extLst>
      <p:ext uri="{BB962C8B-B14F-4D97-AF65-F5344CB8AC3E}">
        <p14:creationId xmlns:p14="http://schemas.microsoft.com/office/powerpoint/2010/main" val="260699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 ADA/AGD/AAOMS, etc. </a:t>
            </a:r>
            <a:r>
              <a:rPr lang="en-US" dirty="0" smtClean="0"/>
              <a:t>"Guidelines" </a:t>
            </a:r>
            <a:r>
              <a:rPr lang="en-US" dirty="0" smtClean="0"/>
              <a:t>= SOC in Court?</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24</a:t>
            </a:fld>
            <a:endParaRPr lang="en-US"/>
          </a:p>
        </p:txBody>
      </p:sp>
      <p:sp>
        <p:nvSpPr>
          <p:cNvPr id="4" name="Content Placeholder 3"/>
          <p:cNvSpPr>
            <a:spLocks noGrp="1"/>
          </p:cNvSpPr>
          <p:nvPr>
            <p:ph idx="1"/>
          </p:nvPr>
        </p:nvSpPr>
        <p:spPr/>
        <p:txBody>
          <a:bodyPr/>
          <a:lstStyle/>
          <a:p>
            <a:endParaRPr lang="en-US" dirty="0" smtClean="0"/>
          </a:p>
          <a:p>
            <a:r>
              <a:rPr lang="en-US" dirty="0" smtClean="0"/>
              <a:t>The answer should lie with, "I can't cross-examine a piece of paper".</a:t>
            </a:r>
          </a:p>
          <a:p>
            <a:pPr lvl="1"/>
            <a:r>
              <a:rPr lang="en-US" dirty="0" smtClean="0"/>
              <a:t>Some judges might, however, allow it into evidence, regardless</a:t>
            </a:r>
          </a:p>
          <a:p>
            <a:r>
              <a:rPr lang="en-US" dirty="0" smtClean="0"/>
              <a:t>But – as said before – experts might see them as equals and legitimately (or not) use them</a:t>
            </a:r>
          </a:p>
          <a:p>
            <a:pPr lvl="1"/>
            <a:r>
              <a:rPr lang="en-US" dirty="0"/>
              <a:t>A reference to Association Guidelines – if that reference is allowed – gives extra credibility</a:t>
            </a:r>
          </a:p>
          <a:p>
            <a:pPr lvl="1"/>
            <a:r>
              <a:rPr lang="en-US" dirty="0"/>
              <a:t>Jurors more likely to see that as "fact" rather than "opinion"</a:t>
            </a:r>
          </a:p>
          <a:p>
            <a:pPr lvl="2"/>
            <a:r>
              <a:rPr lang="en-US" u="sng" dirty="0"/>
              <a:t>My Cousin Vinny</a:t>
            </a:r>
            <a:r>
              <a:rPr lang="en-US" dirty="0"/>
              <a:t>: "Ms. Vito, are you stating that as fact or opinion?"  "Oh, it's a fact</a:t>
            </a:r>
            <a:r>
              <a:rPr lang="en-US" dirty="0" smtClean="0"/>
              <a:t>!"</a:t>
            </a:r>
            <a:endParaRPr lang="en-US" u="sng" dirty="0" smtClean="0"/>
          </a:p>
          <a:p>
            <a:r>
              <a:rPr lang="en-US" dirty="0" smtClean="0"/>
              <a:t>At least 1 state's Dental Board views ADA guidelines as the SOC</a:t>
            </a:r>
          </a:p>
          <a:p>
            <a:pPr lvl="1"/>
            <a:r>
              <a:rPr lang="en-US" dirty="0" smtClean="0"/>
              <a:t>And likely more than just 1</a:t>
            </a:r>
          </a:p>
        </p:txBody>
      </p:sp>
    </p:spTree>
    <p:extLst>
      <p:ext uri="{BB962C8B-B14F-4D97-AF65-F5344CB8AC3E}">
        <p14:creationId xmlns:p14="http://schemas.microsoft.com/office/powerpoint/2010/main" val="178593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CBCT Issues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25</a:t>
            </a:fld>
            <a:endParaRPr lang="en-US"/>
          </a:p>
        </p:txBody>
      </p:sp>
      <p:sp>
        <p:nvSpPr>
          <p:cNvPr id="4" name="Content Placeholder 3"/>
          <p:cNvSpPr>
            <a:spLocks noGrp="1"/>
          </p:cNvSpPr>
          <p:nvPr>
            <p:ph idx="1"/>
          </p:nvPr>
        </p:nvSpPr>
        <p:spPr/>
        <p:txBody>
          <a:bodyPr/>
          <a:lstStyle/>
          <a:p>
            <a:r>
              <a:rPr lang="en-US" dirty="0" smtClean="0"/>
              <a:t>A growing trend, especially for implants, impactions, endodontics</a:t>
            </a:r>
          </a:p>
          <a:p>
            <a:r>
              <a:rPr lang="en-US" dirty="0" smtClean="0"/>
              <a:t>"</a:t>
            </a:r>
            <a:r>
              <a:rPr lang="en-US" dirty="0"/>
              <a:t>Wide" view</a:t>
            </a:r>
          </a:p>
          <a:p>
            <a:pPr lvl="1"/>
            <a:r>
              <a:rPr lang="en-US" dirty="0"/>
              <a:t>Potential responsibility for everything that should be seen – but missed</a:t>
            </a:r>
          </a:p>
          <a:p>
            <a:pPr lvl="2"/>
            <a:r>
              <a:rPr lang="en-US" dirty="0"/>
              <a:t>What if you </a:t>
            </a:r>
            <a:r>
              <a:rPr lang="en-US" dirty="0" smtClean="0"/>
              <a:t>focus </a:t>
            </a:r>
            <a:r>
              <a:rPr lang="en-US" dirty="0"/>
              <a:t>it down, so only the desired area is "shown" to you; the remainder is still in there</a:t>
            </a:r>
          </a:p>
          <a:p>
            <a:pPr lvl="3"/>
            <a:r>
              <a:rPr lang="en-US" dirty="0"/>
              <a:t>Is ignorance bliss?</a:t>
            </a:r>
          </a:p>
          <a:p>
            <a:pPr lvl="2"/>
            <a:r>
              <a:rPr lang="en-US" dirty="0"/>
              <a:t>What to do with Wide view CBCT sent by general dentist?</a:t>
            </a:r>
          </a:p>
          <a:p>
            <a:pPr lvl="2"/>
            <a:r>
              <a:rPr lang="en-US" dirty="0"/>
              <a:t>Should it be opened?</a:t>
            </a:r>
          </a:p>
          <a:p>
            <a:pPr lvl="3"/>
            <a:r>
              <a:rPr lang="en-US" dirty="0"/>
              <a:t>If not, what to tell patient who just paid for it, and was exposed to it, and now needs to pay and be exposed again</a:t>
            </a:r>
          </a:p>
          <a:p>
            <a:pPr lvl="3"/>
            <a:r>
              <a:rPr lang="en-US" dirty="0"/>
              <a:t>Perhaps more important: is ignorance bliss, once again?  Not an open and shut answer.</a:t>
            </a:r>
          </a:p>
          <a:p>
            <a:pPr lvl="4"/>
            <a:r>
              <a:rPr lang="en-US" dirty="0"/>
              <a:t>Discussions with referrers</a:t>
            </a:r>
          </a:p>
          <a:p>
            <a:r>
              <a:rPr lang="en-US" dirty="0"/>
              <a:t>"Limited" </a:t>
            </a:r>
            <a:r>
              <a:rPr lang="en-US" dirty="0" smtClean="0"/>
              <a:t>of "Focused" view</a:t>
            </a:r>
            <a:endParaRPr lang="en-US" dirty="0"/>
          </a:p>
          <a:p>
            <a:pPr lvl="1"/>
            <a:r>
              <a:rPr lang="en-US" dirty="0"/>
              <a:t>Just what you need is taken; contrast with </a:t>
            </a:r>
            <a:r>
              <a:rPr lang="en-US" dirty="0" smtClean="0"/>
              <a:t>focused </a:t>
            </a:r>
            <a:r>
              <a:rPr lang="en-US" dirty="0"/>
              <a:t>views - - it's a big difference</a:t>
            </a:r>
          </a:p>
          <a:p>
            <a:pPr lvl="1"/>
            <a:r>
              <a:rPr lang="en-US" dirty="0"/>
              <a:t>"Ideally" limits responsibility to your area of expertise</a:t>
            </a:r>
          </a:p>
          <a:p>
            <a:pPr lvl="1"/>
            <a:r>
              <a:rPr lang="en-US" dirty="0"/>
              <a:t>Potentially better accuracy</a:t>
            </a:r>
          </a:p>
          <a:p>
            <a:pPr marL="0" indent="0">
              <a:buNone/>
            </a:pPr>
            <a:endParaRPr lang="en-US" dirty="0"/>
          </a:p>
        </p:txBody>
      </p:sp>
    </p:spTree>
    <p:extLst>
      <p:ext uri="{BB962C8B-B14F-4D97-AF65-F5344CB8AC3E}">
        <p14:creationId xmlns:p14="http://schemas.microsoft.com/office/powerpoint/2010/main" val="73106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Is Ignorance Bliss?  Let's Look at a Case</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26</a:t>
            </a:fld>
            <a:endParaRPr lang="en-US"/>
          </a:p>
        </p:txBody>
      </p:sp>
      <p:sp>
        <p:nvSpPr>
          <p:cNvPr id="4" name="Content Placeholder 3"/>
          <p:cNvSpPr>
            <a:spLocks noGrp="1"/>
          </p:cNvSpPr>
          <p:nvPr>
            <p:ph idx="1"/>
          </p:nvPr>
        </p:nvSpPr>
        <p:spPr/>
        <p:txBody>
          <a:bodyPr/>
          <a:lstStyle/>
          <a:p>
            <a:r>
              <a:rPr lang="en-US" dirty="0"/>
              <a:t>General dentist orders a CBCT study, by an </a:t>
            </a:r>
            <a:r>
              <a:rPr lang="en-US" dirty="0" err="1"/>
              <a:t>OMFRadiologist</a:t>
            </a:r>
            <a:r>
              <a:rPr lang="en-US" dirty="0"/>
              <a:t>, in advance of implant placement in the mandible.</a:t>
            </a:r>
          </a:p>
          <a:p>
            <a:r>
              <a:rPr lang="en-US" dirty="0" err="1"/>
              <a:t>OMFRad</a:t>
            </a:r>
            <a:r>
              <a:rPr lang="en-US" dirty="0"/>
              <a:t> locates various potential placement sites in a report generated to the dentist, as had been requested.  No other findings noted.</a:t>
            </a:r>
          </a:p>
          <a:p>
            <a:r>
              <a:rPr lang="en-US" dirty="0"/>
              <a:t>Dentist places 5 implants uneventfully, and they are ultimately restored.</a:t>
            </a:r>
          </a:p>
          <a:p>
            <a:r>
              <a:rPr lang="en-US" dirty="0"/>
              <a:t>7 months after the CBCT, the 63-year-old male patient suffers a stroke.</a:t>
            </a:r>
          </a:p>
          <a:p>
            <a:r>
              <a:rPr lang="en-US" dirty="0"/>
              <a:t>Hospital work-up reveals radiopaque plaque in left carotid artery, which is determined as the presumptive cause of the stroke.</a:t>
            </a:r>
          </a:p>
          <a:p>
            <a:r>
              <a:rPr lang="en-US" dirty="0"/>
              <a:t>Neurologist asks wife if patient had ever had any radiographs of his head and neck regions, to which she responded, "as a matter of fact, he had a CBCT scan for implants 7 months ago".</a:t>
            </a:r>
          </a:p>
          <a:p>
            <a:r>
              <a:rPr lang="en-US" dirty="0"/>
              <a:t>Neurologist and medical radiologist obtain and review the CBCT, and determine that the same plaque was present and readily identifiable.</a:t>
            </a:r>
          </a:p>
          <a:p>
            <a:r>
              <a:rPr lang="en-US" dirty="0"/>
              <a:t>Patient sues dentist and </a:t>
            </a:r>
            <a:r>
              <a:rPr lang="en-US" dirty="0" err="1"/>
              <a:t>OMFRad</a:t>
            </a:r>
            <a:r>
              <a:rPr lang="en-US" dirty="0"/>
              <a:t> for failing to diagnose, thereby leading to stroke</a:t>
            </a:r>
            <a:r>
              <a:rPr lang="en-US" dirty="0" smtClean="0"/>
              <a:t>.</a:t>
            </a:r>
            <a:endParaRPr lang="en-US" dirty="0"/>
          </a:p>
        </p:txBody>
      </p:sp>
    </p:spTree>
    <p:extLst>
      <p:ext uri="{BB962C8B-B14F-4D97-AF65-F5344CB8AC3E}">
        <p14:creationId xmlns:p14="http://schemas.microsoft.com/office/powerpoint/2010/main" val="206945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Negligence/Causation Theories and Questions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27</a:t>
            </a:fld>
            <a:endParaRPr lang="en-US"/>
          </a:p>
        </p:txBody>
      </p:sp>
      <p:sp>
        <p:nvSpPr>
          <p:cNvPr id="4" name="Content Placeholder 3"/>
          <p:cNvSpPr>
            <a:spLocks noGrp="1"/>
          </p:cNvSpPr>
          <p:nvPr>
            <p:ph idx="1"/>
          </p:nvPr>
        </p:nvSpPr>
        <p:spPr/>
        <p:txBody>
          <a:bodyPr/>
          <a:lstStyle/>
          <a:p>
            <a:r>
              <a:rPr lang="en-US" sz="2400" dirty="0"/>
              <a:t>1.	</a:t>
            </a:r>
            <a:r>
              <a:rPr lang="en-US" sz="2400" dirty="0" err="1"/>
              <a:t>OMFRadiologist</a:t>
            </a:r>
            <a:r>
              <a:rPr lang="en-US" sz="2400" dirty="0"/>
              <a:t> failed to diagnose what was there to be seen.</a:t>
            </a:r>
          </a:p>
          <a:p>
            <a:pPr marL="731502" lvl="3" indent="0">
              <a:buNone/>
            </a:pPr>
            <a:r>
              <a:rPr lang="en-US" sz="2000" dirty="0"/>
              <a:t>		-Even though not in an area that was the study focus.</a:t>
            </a:r>
          </a:p>
          <a:p>
            <a:r>
              <a:rPr lang="en-US" sz="2400" dirty="0"/>
              <a:t>2.	Should focused- rather than wide-view study have been performed?</a:t>
            </a:r>
          </a:p>
          <a:p>
            <a:pPr marL="243834" lvl="1" indent="0">
              <a:buNone/>
            </a:pPr>
            <a:r>
              <a:rPr lang="en-US" sz="1400" dirty="0"/>
              <a:t>		</a:t>
            </a:r>
            <a:r>
              <a:rPr lang="en-US" sz="2000" dirty="0"/>
              <a:t>-Would that eliminate liability</a:t>
            </a:r>
            <a:r>
              <a:rPr lang="en-US" sz="2000" dirty="0" smtClean="0"/>
              <a:t>?</a:t>
            </a:r>
          </a:p>
          <a:p>
            <a:pPr marL="243834" lvl="1" indent="0">
              <a:buNone/>
            </a:pPr>
            <a:r>
              <a:rPr lang="en-US" sz="2000" dirty="0"/>
              <a:t>	</a:t>
            </a:r>
            <a:r>
              <a:rPr lang="en-US" sz="2000" dirty="0" smtClean="0"/>
              <a:t>	-What are those ethics implications? (Next slide)</a:t>
            </a:r>
            <a:endParaRPr lang="en-US" sz="2000" dirty="0"/>
          </a:p>
          <a:p>
            <a:r>
              <a:rPr lang="en-US" sz="2400" dirty="0"/>
              <a:t>3.	Does your training provide you with the tools to make "non-dental" 	evaluations?  If not, how can you modify your practice?  </a:t>
            </a:r>
            <a:r>
              <a:rPr lang="en-US" sz="2400" u="sng" dirty="0"/>
              <a:t>Remember, </a:t>
            </a:r>
            <a:r>
              <a:rPr lang="en-US" sz="2400" dirty="0"/>
              <a:t>	</a:t>
            </a:r>
            <a:r>
              <a:rPr lang="en-US" sz="2400" u="sng" dirty="0"/>
              <a:t>it's the procedure, not the type of practitioner, that carries a SOC.</a:t>
            </a:r>
            <a:endParaRPr lang="en-US" sz="2400" dirty="0"/>
          </a:p>
          <a:p>
            <a:pPr marL="731502" lvl="3" indent="0">
              <a:buNone/>
            </a:pPr>
            <a:r>
              <a:rPr lang="en-US" sz="2000" dirty="0"/>
              <a:t>		-It wouldn't be fair to patients the other way around.</a:t>
            </a:r>
          </a:p>
          <a:p>
            <a:r>
              <a:rPr lang="en-US" sz="2400" dirty="0"/>
              <a:t>4.	Would an earlier finding of the arterial plaque have led to a different 	result?  If not, no case. (Negligence </a:t>
            </a:r>
            <a:r>
              <a:rPr lang="en-US" sz="2400" b="1" dirty="0"/>
              <a:t>+</a:t>
            </a:r>
            <a:r>
              <a:rPr lang="en-US" sz="2400" dirty="0"/>
              <a:t> causation required.)</a:t>
            </a:r>
          </a:p>
          <a:p>
            <a:r>
              <a:rPr lang="en-US" sz="2400" dirty="0"/>
              <a:t>5.	Quasi-related but worth the thought: is CBCT the SOC prior to 	implant placement?  (Next </a:t>
            </a:r>
            <a:r>
              <a:rPr lang="en-US" sz="2400" dirty="0" smtClean="0"/>
              <a:t>slide)</a:t>
            </a:r>
            <a:endParaRPr lang="en-US" sz="2400" dirty="0"/>
          </a:p>
        </p:txBody>
      </p:sp>
    </p:spTree>
    <p:extLst>
      <p:ext uri="{BB962C8B-B14F-4D97-AF65-F5344CB8AC3E}">
        <p14:creationId xmlns:p14="http://schemas.microsoft.com/office/powerpoint/2010/main" val="1803348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Another Malpractice Case with Ethics Issues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28</a:t>
            </a:fld>
            <a:endParaRPr lang="en-US"/>
          </a:p>
        </p:txBody>
      </p:sp>
      <p:sp>
        <p:nvSpPr>
          <p:cNvPr id="4" name="Content Placeholder 3"/>
          <p:cNvSpPr>
            <a:spLocks noGrp="1"/>
          </p:cNvSpPr>
          <p:nvPr>
            <p:ph idx="1"/>
          </p:nvPr>
        </p:nvSpPr>
        <p:spPr/>
        <p:txBody>
          <a:bodyPr>
            <a:normAutofit lnSpcReduction="10000"/>
          </a:bodyPr>
          <a:lstStyle/>
          <a:p>
            <a:r>
              <a:rPr lang="en-US" sz="2800" dirty="0"/>
              <a:t>50 </a:t>
            </a:r>
            <a:r>
              <a:rPr lang="en-US" sz="2800" dirty="0" err="1"/>
              <a:t>y.o</a:t>
            </a:r>
            <a:r>
              <a:rPr lang="en-US" sz="2800" dirty="0"/>
              <a:t>. male presents for single implant in area of #30, where tooth had been lost 2 years prior.  Periodontist takes PA which captures entire site, and which "demonstrates" IAC 15.5 mm from crest.  13mm implant chosen. </a:t>
            </a:r>
          </a:p>
          <a:p>
            <a:r>
              <a:rPr lang="en-US" sz="2800" dirty="0"/>
              <a:t>Following a reported uneventful procedure, patient presents a week later for scheduled post-op with complaint of paresthesia of right lower lip and chin.</a:t>
            </a:r>
          </a:p>
          <a:p>
            <a:r>
              <a:rPr lang="en-US" sz="2800" dirty="0" err="1"/>
              <a:t>Perio</a:t>
            </a:r>
            <a:r>
              <a:rPr lang="en-US" sz="2800" dirty="0"/>
              <a:t> says it will most likely resolve, so "let's see how it goes</a:t>
            </a:r>
            <a:r>
              <a:rPr lang="en-US" sz="2800" dirty="0" smtClean="0"/>
              <a:t>".</a:t>
            </a:r>
          </a:p>
          <a:p>
            <a:pPr lvl="1"/>
            <a:r>
              <a:rPr lang="en-US" sz="2600" dirty="0" smtClean="0"/>
              <a:t>Does that comport with "Do no Harm"?</a:t>
            </a:r>
            <a:endParaRPr lang="en-US" sz="2600" dirty="0"/>
          </a:p>
          <a:p>
            <a:r>
              <a:rPr lang="en-US" sz="2800" dirty="0"/>
              <a:t>Patient lost to follow but presents to OMS at 4+ months, who does CBCT and finds IAN impingement; implant is integrated.  Numbness remains permanently.</a:t>
            </a:r>
          </a:p>
          <a:p>
            <a:r>
              <a:rPr lang="en-US" sz="2800" dirty="0"/>
              <a:t>Any valid theories for negligence?  </a:t>
            </a:r>
          </a:p>
          <a:p>
            <a:pPr marL="0" indent="0">
              <a:buNone/>
            </a:pPr>
            <a:endParaRPr lang="en-US" dirty="0"/>
          </a:p>
        </p:txBody>
      </p:sp>
    </p:spTree>
    <p:extLst>
      <p:ext uri="{BB962C8B-B14F-4D97-AF65-F5344CB8AC3E}">
        <p14:creationId xmlns:p14="http://schemas.microsoft.com/office/powerpoint/2010/main" val="188178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Theories Underlying the Case</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29</a:t>
            </a:fld>
            <a:endParaRPr lang="en-US"/>
          </a:p>
        </p:txBody>
      </p:sp>
      <p:sp>
        <p:nvSpPr>
          <p:cNvPr id="4" name="Content Placeholder 3"/>
          <p:cNvSpPr>
            <a:spLocks noGrp="1"/>
          </p:cNvSpPr>
          <p:nvPr>
            <p:ph idx="1"/>
          </p:nvPr>
        </p:nvSpPr>
        <p:spPr/>
        <p:txBody>
          <a:bodyPr>
            <a:normAutofit lnSpcReduction="10000"/>
          </a:bodyPr>
          <a:lstStyle/>
          <a:p>
            <a:r>
              <a:rPr lang="en-US" sz="4000" dirty="0"/>
              <a:t>1.	Adequacy of </a:t>
            </a:r>
            <a:r>
              <a:rPr lang="en-US" sz="4000" dirty="0" smtClean="0"/>
              <a:t>radiograph</a:t>
            </a:r>
          </a:p>
          <a:p>
            <a:pPr lvl="4"/>
            <a:r>
              <a:rPr lang="en-US" sz="2800" dirty="0" smtClean="0">
                <a:solidFill>
                  <a:schemeClr val="tx2"/>
                </a:solidFill>
              </a:rPr>
              <a:t>Is </a:t>
            </a:r>
            <a:r>
              <a:rPr lang="en-US" sz="2800" dirty="0">
                <a:solidFill>
                  <a:schemeClr val="tx2"/>
                </a:solidFill>
              </a:rPr>
              <a:t>a PA </a:t>
            </a:r>
            <a:r>
              <a:rPr lang="en-US" sz="2800" dirty="0" smtClean="0">
                <a:solidFill>
                  <a:schemeClr val="tx2"/>
                </a:solidFill>
              </a:rPr>
              <a:t>adequate?</a:t>
            </a:r>
          </a:p>
          <a:p>
            <a:pPr lvl="4"/>
            <a:r>
              <a:rPr lang="en-US" sz="3200" b="1" u="sng" dirty="0" smtClean="0">
                <a:solidFill>
                  <a:schemeClr val="tx2"/>
                </a:solidFill>
              </a:rPr>
              <a:t>What </a:t>
            </a:r>
            <a:r>
              <a:rPr lang="en-US" sz="3200" b="1" u="sng" dirty="0">
                <a:solidFill>
                  <a:schemeClr val="tx2"/>
                </a:solidFill>
              </a:rPr>
              <a:t>is the SOC? </a:t>
            </a:r>
            <a:endParaRPr lang="en-US" sz="3200" b="1" u="sng" dirty="0" smtClean="0">
              <a:solidFill>
                <a:schemeClr val="tx2"/>
              </a:solidFill>
            </a:endParaRPr>
          </a:p>
          <a:p>
            <a:pPr lvl="4"/>
            <a:r>
              <a:rPr lang="en-US" sz="3200" b="1" u="sng" dirty="0" smtClean="0">
                <a:solidFill>
                  <a:schemeClr val="tx2"/>
                </a:solidFill>
              </a:rPr>
              <a:t>How </a:t>
            </a:r>
            <a:r>
              <a:rPr lang="en-US" sz="3200" b="1" u="sng" dirty="0">
                <a:solidFill>
                  <a:schemeClr val="tx2"/>
                </a:solidFill>
              </a:rPr>
              <a:t>widespread before CBCT reaches </a:t>
            </a:r>
            <a:r>
              <a:rPr lang="en-US" sz="3200" b="1" u="sng" dirty="0" smtClean="0">
                <a:solidFill>
                  <a:schemeClr val="tx2"/>
                </a:solidFill>
              </a:rPr>
              <a:t>SOC?</a:t>
            </a:r>
          </a:p>
          <a:p>
            <a:pPr lvl="5"/>
            <a:r>
              <a:rPr lang="en-US" sz="2400" b="1" u="sng" dirty="0" smtClean="0">
                <a:solidFill>
                  <a:schemeClr val="tx2"/>
                </a:solidFill>
              </a:rPr>
              <a:t>Roughly only 1/3 </a:t>
            </a:r>
            <a:r>
              <a:rPr lang="en-US" sz="2400" b="1" u="sng" dirty="0">
                <a:solidFill>
                  <a:schemeClr val="tx2"/>
                </a:solidFill>
              </a:rPr>
              <a:t>of GPs and 2/3 of dental specialists have </a:t>
            </a:r>
            <a:r>
              <a:rPr lang="en-US" sz="2400" b="1" u="sng" dirty="0" smtClean="0">
                <a:solidFill>
                  <a:schemeClr val="tx2"/>
                </a:solidFill>
              </a:rPr>
              <a:t>them</a:t>
            </a:r>
          </a:p>
          <a:p>
            <a:pPr lvl="6"/>
            <a:r>
              <a:rPr lang="en-US" sz="2400" b="1" u="sng" dirty="0" smtClean="0">
                <a:solidFill>
                  <a:schemeClr val="tx2"/>
                </a:solidFill>
              </a:rPr>
              <a:t>Are the remaining 60% breaching ethics?</a:t>
            </a:r>
            <a:endParaRPr lang="en-US" sz="2400" b="1" u="sng" dirty="0">
              <a:solidFill>
                <a:schemeClr val="tx2"/>
              </a:solidFill>
            </a:endParaRPr>
          </a:p>
          <a:p>
            <a:r>
              <a:rPr lang="en-US" sz="4000" dirty="0"/>
              <a:t>2.	No timely action taken prior to integration</a:t>
            </a:r>
          </a:p>
          <a:p>
            <a:pPr lvl="5"/>
            <a:r>
              <a:rPr lang="en-US" sz="3200" dirty="0">
                <a:solidFill>
                  <a:schemeClr val="tx2"/>
                </a:solidFill>
              </a:rPr>
              <a:t>Diagnostic post-placement radiograph</a:t>
            </a:r>
          </a:p>
          <a:p>
            <a:pPr lvl="5"/>
            <a:r>
              <a:rPr lang="en-US" sz="3200" dirty="0">
                <a:solidFill>
                  <a:schemeClr val="tx2"/>
                </a:solidFill>
              </a:rPr>
              <a:t>Referral</a:t>
            </a:r>
          </a:p>
          <a:p>
            <a:pPr lvl="5"/>
            <a:r>
              <a:rPr lang="en-US" sz="3200" dirty="0">
                <a:solidFill>
                  <a:schemeClr val="tx2"/>
                </a:solidFill>
              </a:rPr>
              <a:t>Implant </a:t>
            </a:r>
            <a:r>
              <a:rPr lang="en-US" sz="3200" dirty="0" smtClean="0">
                <a:solidFill>
                  <a:schemeClr val="tx2"/>
                </a:solidFill>
              </a:rPr>
              <a:t>removal</a:t>
            </a:r>
            <a:endParaRPr lang="en-US" sz="3200" dirty="0">
              <a:solidFill>
                <a:schemeClr val="tx2"/>
              </a:solidFill>
            </a:endParaRPr>
          </a:p>
        </p:txBody>
      </p:sp>
    </p:spTree>
    <p:extLst>
      <p:ext uri="{BB962C8B-B14F-4D97-AF65-F5344CB8AC3E}">
        <p14:creationId xmlns:p14="http://schemas.microsoft.com/office/powerpoint/2010/main" val="342676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Disclaimer/Conflicts Statement</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a:t>
            </a:fld>
            <a:endParaRPr lang="en-US"/>
          </a:p>
        </p:txBody>
      </p:sp>
      <p:sp>
        <p:nvSpPr>
          <p:cNvPr id="4" name="Content Placeholder 3"/>
          <p:cNvSpPr>
            <a:spLocks noGrp="1"/>
          </p:cNvSpPr>
          <p:nvPr>
            <p:ph idx="1"/>
          </p:nvPr>
        </p:nvSpPr>
        <p:spPr/>
        <p:txBody>
          <a:bodyPr>
            <a:normAutofit fontScale="92500" lnSpcReduction="20000"/>
          </a:bodyPr>
          <a:lstStyle/>
          <a:p>
            <a:r>
              <a:rPr lang="en-US" dirty="0" err="1"/>
              <a:t>MedPro</a:t>
            </a:r>
            <a:r>
              <a:rPr lang="en-US" dirty="0"/>
              <a:t> Group receives no commercial support from any ineligible company/</a:t>
            </a:r>
            <a:br>
              <a:rPr lang="en-US" dirty="0"/>
            </a:br>
            <a:r>
              <a:rPr lang="en-US" dirty="0"/>
              <a:t>commercial interest</a:t>
            </a:r>
            <a:r>
              <a:rPr lang="en-US" dirty="0" smtClean="0"/>
              <a:t>.  Neither </a:t>
            </a:r>
            <a:r>
              <a:rPr lang="en-US" dirty="0" err="1" smtClean="0"/>
              <a:t>MedPro</a:t>
            </a:r>
            <a:r>
              <a:rPr lang="en-US" dirty="0" smtClean="0"/>
              <a:t> Group nor the speaker have any conflicts of interests to report.</a:t>
            </a:r>
            <a:endParaRPr lang="en-US" dirty="0"/>
          </a:p>
          <a:p>
            <a:r>
              <a:rPr lang="en-US" dirty="0"/>
              <a:t>It is the policy of </a:t>
            </a:r>
            <a:r>
              <a:rPr lang="en-US" dirty="0" err="1"/>
              <a:t>MedPro</a:t>
            </a:r>
            <a:r>
              <a:rPr lang="en-US" dirty="0"/>
              <a:t> Group to require that all parties in a position to influence the content of this activity disclose the existence of any relevant financial relationship with any ineligible company/commercial interest.</a:t>
            </a:r>
          </a:p>
          <a:p>
            <a:r>
              <a:rPr lang="en-US" dirty="0"/>
              <a:t>When there are relevant financial relationships mitigation steps are taken.  Additionally, the individual(s) will be listed by name, along with the name of the commercial interest with which the person has a relationship and the nature of the relationship.</a:t>
            </a:r>
          </a:p>
          <a:p>
            <a:r>
              <a:rPr lang="en-US" dirty="0"/>
              <a:t>Today’s faculty, as well as CE planners, content developers, reviewers, editors, and Risk Solutions staff at </a:t>
            </a:r>
            <a:r>
              <a:rPr lang="en-US" dirty="0" err="1"/>
              <a:t>MedPro</a:t>
            </a:r>
            <a:r>
              <a:rPr lang="en-US" dirty="0"/>
              <a:t> Group, have reported that they have no relevant financial relationships with any commercial interests.</a:t>
            </a:r>
          </a:p>
          <a:p>
            <a:r>
              <a:rPr lang="en-US" dirty="0"/>
              <a:t>The information contained herein and presented by the speaker is based on sources believed to be accurate at the time they were referenced. The speaker has made a reasonable effort to ensure the accuracy of the information presented; however, no warranty or representation is made as to such accuracy. The speaker is not engaged in rendering legal or other professional services. The information contained herein does not constitute legal or medical advice and should not be construed as rules or establishing a standard of care. Because the facts applicable to your situation may vary, or the laws applicable in your jurisdiction may differ, if legal advice or other expert legal assistance is required, the services of an attorney or other competent legal professional should be sought. </a:t>
            </a:r>
          </a:p>
          <a:p>
            <a:pPr marL="0" indent="0">
              <a:buNone/>
            </a:pPr>
            <a:endParaRPr lang="en-US" dirty="0"/>
          </a:p>
        </p:txBody>
      </p:sp>
    </p:spTree>
    <p:extLst>
      <p:ext uri="{BB962C8B-B14F-4D97-AF65-F5344CB8AC3E}">
        <p14:creationId xmlns:p14="http://schemas.microsoft.com/office/powerpoint/2010/main" val="4125894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CBCT Use Mandatory to Meet the SOC/Ethics?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30</a:t>
            </a:fld>
            <a:endParaRPr lang="en-US"/>
          </a:p>
        </p:txBody>
      </p:sp>
      <p:sp>
        <p:nvSpPr>
          <p:cNvPr id="4" name="Content Placeholder 3"/>
          <p:cNvSpPr>
            <a:spLocks noGrp="1"/>
          </p:cNvSpPr>
          <p:nvPr>
            <p:ph idx="1"/>
          </p:nvPr>
        </p:nvSpPr>
        <p:spPr/>
        <p:txBody>
          <a:bodyPr>
            <a:normAutofit lnSpcReduction="10000"/>
          </a:bodyPr>
          <a:lstStyle/>
          <a:p>
            <a:r>
              <a:rPr lang="en-US" dirty="0" smtClean="0"/>
              <a:t>For implants, impactions, endo, diagnosis??</a:t>
            </a:r>
          </a:p>
          <a:p>
            <a:pPr lvl="1"/>
            <a:r>
              <a:rPr lang="en-US" dirty="0" smtClean="0"/>
              <a:t>Maybe</a:t>
            </a:r>
          </a:p>
          <a:p>
            <a:pPr lvl="2"/>
            <a:r>
              <a:rPr lang="en-US" dirty="0" smtClean="0"/>
              <a:t>Like so much in malpractice litigation, that depends upon the opinion from the witness stand</a:t>
            </a:r>
          </a:p>
          <a:p>
            <a:r>
              <a:rPr lang="en-US" dirty="0" smtClean="0"/>
              <a:t>If so, consider the ethical implications:</a:t>
            </a:r>
          </a:p>
          <a:p>
            <a:pPr lvl="1"/>
            <a:r>
              <a:rPr lang="en-US" dirty="0"/>
              <a:t>"Do no harm" can be viewed to require CBCT use for implants, impactions, endo</a:t>
            </a:r>
          </a:p>
          <a:p>
            <a:pPr lvl="1"/>
            <a:r>
              <a:rPr lang="en-US" dirty="0"/>
              <a:t>"Do no harm" can be viewed to require CBCT use even to do an exam</a:t>
            </a:r>
          </a:p>
          <a:p>
            <a:pPr lvl="1"/>
            <a:r>
              <a:rPr lang="en-US" dirty="0"/>
              <a:t>"Do no harm" can be viewed to say "don't practice dentistry – of any type – without </a:t>
            </a:r>
            <a:r>
              <a:rPr lang="en-US" dirty="0" smtClean="0"/>
              <a:t>CBCT</a:t>
            </a:r>
            <a:r>
              <a:rPr lang="en-US" dirty="0" smtClean="0"/>
              <a:t>"</a:t>
            </a:r>
          </a:p>
          <a:p>
            <a:pPr lvl="1"/>
            <a:r>
              <a:rPr lang="en-US" dirty="0" smtClean="0"/>
              <a:t>"Do no harm" can be viewed as always needing a "wide" view</a:t>
            </a:r>
            <a:endParaRPr lang="en-US" dirty="0" smtClean="0"/>
          </a:p>
          <a:p>
            <a:r>
              <a:rPr lang="en-US" dirty="0" smtClean="0"/>
              <a:t>If so, consider the malpractice/SOC implications:</a:t>
            </a:r>
          </a:p>
          <a:p>
            <a:pPr lvl="1"/>
            <a:r>
              <a:rPr lang="en-US" dirty="0"/>
              <a:t>Potentially, exactly the same on this issue as the ethical </a:t>
            </a:r>
            <a:r>
              <a:rPr lang="en-US" dirty="0" smtClean="0"/>
              <a:t>implications</a:t>
            </a:r>
            <a:endParaRPr lang="en-US" dirty="0"/>
          </a:p>
          <a:p>
            <a:pPr lvl="1"/>
            <a:r>
              <a:rPr lang="en-US" u="sng" dirty="0" smtClean="0"/>
              <a:t>So, does an ethics breach = malpractice?  In reality, up to a jury.</a:t>
            </a:r>
            <a:endParaRPr lang="en-US" u="sng" dirty="0" smtClean="0"/>
          </a:p>
          <a:p>
            <a:r>
              <a:rPr lang="en-US" dirty="0" smtClean="0"/>
              <a:t>So what's the answer?</a:t>
            </a:r>
          </a:p>
          <a:p>
            <a:pPr lvl="1"/>
            <a:r>
              <a:rPr lang="en-US" dirty="0" smtClean="0"/>
              <a:t>Let's look at history</a:t>
            </a:r>
          </a:p>
          <a:p>
            <a:pPr lvl="2"/>
            <a:r>
              <a:rPr lang="en-US" dirty="0" smtClean="0"/>
              <a:t>First reported use of dental radiographs c.1900</a:t>
            </a:r>
          </a:p>
          <a:p>
            <a:pPr lvl="2"/>
            <a:r>
              <a:rPr lang="en-US" dirty="0" smtClean="0"/>
              <a:t>Routine use of dental radiographs c.1950</a:t>
            </a:r>
          </a:p>
          <a:p>
            <a:pPr lvl="3"/>
            <a:r>
              <a:rPr lang="en-US" dirty="0" smtClean="0"/>
              <a:t>Was 50 years of dentistry being done unethically and outside the SOC?</a:t>
            </a:r>
          </a:p>
        </p:txBody>
      </p:sp>
    </p:spTree>
    <p:extLst>
      <p:ext uri="{BB962C8B-B14F-4D97-AF65-F5344CB8AC3E}">
        <p14:creationId xmlns:p14="http://schemas.microsoft.com/office/powerpoint/2010/main" val="254323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Ethics of </a:t>
            </a:r>
            <a:r>
              <a:rPr lang="en-US" dirty="0" err="1" smtClean="0"/>
              <a:t>Teledentistry</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31</a:t>
            </a:fld>
            <a:endParaRPr lang="en-US"/>
          </a:p>
        </p:txBody>
      </p:sp>
      <p:sp>
        <p:nvSpPr>
          <p:cNvPr id="4" name="Content Placeholder 3"/>
          <p:cNvSpPr>
            <a:spLocks noGrp="1"/>
          </p:cNvSpPr>
          <p:nvPr>
            <p:ph idx="1"/>
          </p:nvPr>
        </p:nvSpPr>
        <p:spPr/>
        <p:txBody>
          <a:bodyPr/>
          <a:lstStyle/>
          <a:p>
            <a:r>
              <a:rPr lang="en-US" dirty="0" err="1" smtClean="0"/>
              <a:t>Teledentistry</a:t>
            </a:r>
            <a:r>
              <a:rPr lang="en-US" dirty="0" smtClean="0"/>
              <a:t>: the use of remote visual and/or audio platforms to "perform" dentistry</a:t>
            </a:r>
          </a:p>
          <a:p>
            <a:pPr lvl="1"/>
            <a:r>
              <a:rPr lang="en-US" dirty="0" smtClean="0"/>
              <a:t>Therefore, a traditional phone call between dentist and patient is actually </a:t>
            </a:r>
            <a:r>
              <a:rPr lang="en-US" dirty="0" err="1" smtClean="0"/>
              <a:t>teledentistry</a:t>
            </a:r>
            <a:endParaRPr lang="en-US" dirty="0" smtClean="0"/>
          </a:p>
          <a:p>
            <a:pPr lvl="2"/>
            <a:r>
              <a:rPr lang="en-US" dirty="0" smtClean="0"/>
              <a:t>And that's been done for many years, well before Zoom, WebEx, Teams, etc.</a:t>
            </a:r>
          </a:p>
          <a:p>
            <a:r>
              <a:rPr lang="en-US" dirty="0" smtClean="0"/>
              <a:t>NYS recent legislation: all standards for in-person dental visits must be maintained for </a:t>
            </a:r>
            <a:r>
              <a:rPr lang="en-US" dirty="0" err="1" smtClean="0"/>
              <a:t>teledentistry</a:t>
            </a:r>
            <a:r>
              <a:rPr lang="en-US" dirty="0" smtClean="0"/>
              <a:t> visits</a:t>
            </a:r>
          </a:p>
          <a:p>
            <a:pPr lvl="1"/>
            <a:r>
              <a:rPr lang="en-US" dirty="0" smtClean="0"/>
              <a:t>[Wonder if there was a dentist on the legislative team?]</a:t>
            </a:r>
          </a:p>
          <a:p>
            <a:pPr lvl="1"/>
            <a:r>
              <a:rPr lang="en-US" dirty="0" smtClean="0"/>
              <a:t>It's hard enough to see the floor of mouth adjacent to #17 in person, with light, mirror, lenses</a:t>
            </a:r>
          </a:p>
          <a:p>
            <a:pPr lvl="2"/>
            <a:r>
              <a:rPr lang="en-US" dirty="0" smtClean="0"/>
              <a:t>A remote view, with the best of computer cameras and lighting cannot be the same</a:t>
            </a:r>
          </a:p>
          <a:p>
            <a:pPr lvl="1"/>
            <a:r>
              <a:rPr lang="en-US" dirty="0" smtClean="0"/>
              <a:t>Likely refers to ethics as well</a:t>
            </a:r>
          </a:p>
          <a:p>
            <a:r>
              <a:rPr lang="en-US" dirty="0" smtClean="0"/>
              <a:t>What about interstate?</a:t>
            </a:r>
          </a:p>
          <a:p>
            <a:pPr lvl="1"/>
            <a:r>
              <a:rPr lang="en-US" dirty="0" smtClean="0"/>
              <a:t>Is that practicing without a license in an adjacent state?  What about a post-op call from NY to NJ?  Which state's Courts and Dental Boards have jurisdiction?</a:t>
            </a:r>
          </a:p>
          <a:p>
            <a:r>
              <a:rPr lang="en-US" dirty="0" err="1" smtClean="0"/>
              <a:t>MedPro</a:t>
            </a:r>
            <a:r>
              <a:rPr lang="en-US" dirty="0" smtClean="0"/>
              <a:t> hasn't seen any cases yet for </a:t>
            </a:r>
            <a:r>
              <a:rPr lang="en-US" dirty="0" err="1" smtClean="0"/>
              <a:t>teledentistry</a:t>
            </a:r>
            <a:r>
              <a:rPr lang="en-US" dirty="0" smtClean="0"/>
              <a:t> ethical or practice standard breaches</a:t>
            </a:r>
          </a:p>
          <a:p>
            <a:pPr lvl="1"/>
            <a:r>
              <a:rPr lang="en-US" dirty="0" smtClean="0"/>
              <a:t>But you don't need a crystal ball ……</a:t>
            </a:r>
            <a:endParaRPr lang="en-US" dirty="0"/>
          </a:p>
        </p:txBody>
      </p:sp>
    </p:spTree>
    <p:extLst>
      <p:ext uri="{BB962C8B-B14F-4D97-AF65-F5344CB8AC3E}">
        <p14:creationId xmlns:p14="http://schemas.microsoft.com/office/powerpoint/2010/main" val="3344745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Dentistry Performed by Robots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32</a:t>
            </a:fld>
            <a:endParaRPr lang="en-US"/>
          </a:p>
        </p:txBody>
      </p:sp>
      <p:sp>
        <p:nvSpPr>
          <p:cNvPr id="4" name="Content Placeholder 3"/>
          <p:cNvSpPr>
            <a:spLocks noGrp="1"/>
          </p:cNvSpPr>
          <p:nvPr>
            <p:ph idx="1"/>
          </p:nvPr>
        </p:nvSpPr>
        <p:spPr/>
        <p:txBody>
          <a:bodyPr/>
          <a:lstStyle/>
          <a:p>
            <a:endParaRPr lang="en-US" dirty="0" smtClean="0"/>
          </a:p>
          <a:p>
            <a:r>
              <a:rPr lang="en-US" sz="2400" dirty="0"/>
              <a:t>An AI-controlled robot is claimed to be able to autonomously fabricate a crown in 15 minutes (as compared with 2 dentist hours over 2 visits)</a:t>
            </a:r>
          </a:p>
          <a:p>
            <a:r>
              <a:rPr lang="en-US" sz="2400" dirty="0"/>
              <a:t>The robot uses a handheld 3D scanner to capture supra- and sub-gingival images</a:t>
            </a:r>
          </a:p>
          <a:p>
            <a:r>
              <a:rPr lang="en-US" sz="2400" dirty="0"/>
              <a:t>The robot is claimed to be able to perform the tasks even on moving patients</a:t>
            </a:r>
          </a:p>
          <a:p>
            <a:r>
              <a:rPr lang="en-US" sz="2400" dirty="0"/>
              <a:t>The manufacturer of the </a:t>
            </a:r>
            <a:r>
              <a:rPr lang="en-US" sz="2400" dirty="0" smtClean="0"/>
              <a:t>first advertised dentistry robot </a:t>
            </a:r>
            <a:r>
              <a:rPr lang="en-US" sz="2400" dirty="0"/>
              <a:t>is </a:t>
            </a:r>
            <a:r>
              <a:rPr lang="en-US" sz="2400" i="1" dirty="0" smtClean="0"/>
              <a:t>Perceptive</a:t>
            </a:r>
          </a:p>
          <a:p>
            <a:pPr lvl="1"/>
            <a:r>
              <a:rPr lang="en-US" sz="2200" dirty="0" smtClean="0"/>
              <a:t>But there might be others, now or in the future</a:t>
            </a:r>
            <a:endParaRPr lang="en-US" sz="2200" dirty="0"/>
          </a:p>
        </p:txBody>
      </p:sp>
    </p:spTree>
    <p:extLst>
      <p:ext uri="{BB962C8B-B14F-4D97-AF65-F5344CB8AC3E}">
        <p14:creationId xmlns:p14="http://schemas.microsoft.com/office/powerpoint/2010/main" val="883343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Concerns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33</a:t>
            </a:fld>
            <a:endParaRPr lang="en-US"/>
          </a:p>
        </p:txBody>
      </p:sp>
      <p:sp>
        <p:nvSpPr>
          <p:cNvPr id="4" name="Content Placeholder 3"/>
          <p:cNvSpPr>
            <a:spLocks noGrp="1"/>
          </p:cNvSpPr>
          <p:nvPr>
            <p:ph idx="1"/>
          </p:nvPr>
        </p:nvSpPr>
        <p:spPr/>
        <p:txBody>
          <a:bodyPr>
            <a:normAutofit fontScale="92500" lnSpcReduction="10000"/>
          </a:bodyPr>
          <a:lstStyle/>
          <a:p>
            <a:r>
              <a:rPr lang="en-US" sz="2800" dirty="0" smtClean="0"/>
              <a:t>Are there ethical concerns about delegating duties to robots/AI?</a:t>
            </a:r>
          </a:p>
          <a:p>
            <a:r>
              <a:rPr lang="en-US" sz="2800" dirty="0" smtClean="0"/>
              <a:t>Other </a:t>
            </a:r>
            <a:r>
              <a:rPr lang="en-US" sz="2800" dirty="0"/>
              <a:t>procedures likely on the horizon</a:t>
            </a:r>
          </a:p>
          <a:p>
            <a:pPr lvl="1"/>
            <a:r>
              <a:rPr lang="en-US" sz="2800" dirty="0"/>
              <a:t>Where does that end?</a:t>
            </a:r>
          </a:p>
          <a:p>
            <a:pPr lvl="1"/>
            <a:r>
              <a:rPr lang="en-US" sz="2800" dirty="0"/>
              <a:t>Will robots be able to diagnose?</a:t>
            </a:r>
          </a:p>
          <a:p>
            <a:r>
              <a:rPr lang="en-US" sz="2800" dirty="0"/>
              <a:t>Who/what is liable when things go wrong (as they inevitably will)?</a:t>
            </a:r>
          </a:p>
          <a:p>
            <a:pPr lvl="1"/>
            <a:r>
              <a:rPr lang="en-US" sz="2800" dirty="0"/>
              <a:t>The dentist?</a:t>
            </a:r>
          </a:p>
          <a:p>
            <a:pPr lvl="1"/>
            <a:r>
              <a:rPr lang="en-US" sz="2800" dirty="0"/>
              <a:t>The dentist's tech manager?  Does that flow back to the dentist vicariously?</a:t>
            </a:r>
          </a:p>
          <a:p>
            <a:pPr lvl="1"/>
            <a:r>
              <a:rPr lang="en-US" sz="2800" dirty="0" smtClean="0"/>
              <a:t>The manufacturer?</a:t>
            </a:r>
            <a:endParaRPr lang="en-US" sz="2800" dirty="0"/>
          </a:p>
          <a:p>
            <a:pPr lvl="1"/>
            <a:r>
              <a:rPr lang="en-US" sz="2800" dirty="0"/>
              <a:t>Where does underwriting step into this picture?</a:t>
            </a:r>
          </a:p>
          <a:p>
            <a:pPr lvl="1"/>
            <a:r>
              <a:rPr lang="en-US" sz="2800" dirty="0"/>
              <a:t>How will premium rate be affected?  If so, will it raise or lower it</a:t>
            </a:r>
            <a:r>
              <a:rPr lang="en-US" sz="2800" dirty="0" smtClean="0"/>
              <a:t>?</a:t>
            </a:r>
          </a:p>
          <a:p>
            <a:pPr lvl="1"/>
            <a:r>
              <a:rPr lang="en-US" sz="2800" dirty="0" smtClean="0"/>
              <a:t>And don't forget about what Dental Board members might consider to be "professional misconduct", constituting an Ethics breach!</a:t>
            </a:r>
            <a:endParaRPr lang="en-US" sz="2800" dirty="0"/>
          </a:p>
        </p:txBody>
      </p:sp>
    </p:spTree>
    <p:extLst>
      <p:ext uri="{BB962C8B-B14F-4D97-AF65-F5344CB8AC3E}">
        <p14:creationId xmlns:p14="http://schemas.microsoft.com/office/powerpoint/2010/main" val="3914419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your attention!</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34</a:t>
            </a:fld>
            <a:endParaRPr lang="en-US"/>
          </a:p>
        </p:txBody>
      </p:sp>
      <p:sp>
        <p:nvSpPr>
          <p:cNvPr id="4" name="Content Placeholder 3"/>
          <p:cNvSpPr>
            <a:spLocks noGrp="1"/>
          </p:cNvSpPr>
          <p:nvPr>
            <p:ph idx="1"/>
          </p:nvPr>
        </p:nvSpPr>
        <p:spPr/>
        <p:txBody>
          <a:bodyPr/>
          <a:lstStyle/>
          <a:p>
            <a:pPr algn="ctr"/>
            <a:endParaRPr lang="en-US" dirty="0"/>
          </a:p>
          <a:p>
            <a:pPr algn="ctr"/>
            <a:r>
              <a:rPr lang="en-US" sz="2800" dirty="0"/>
              <a:t>Questions?</a:t>
            </a:r>
          </a:p>
          <a:p>
            <a:pPr algn="ctr"/>
            <a:r>
              <a:rPr lang="en-US" sz="2800" dirty="0"/>
              <a:t>Comments?</a:t>
            </a:r>
          </a:p>
          <a:p>
            <a:pPr marL="0" indent="0" algn="ctr">
              <a:buNone/>
            </a:pPr>
            <a:endParaRPr lang="en-US" dirty="0"/>
          </a:p>
          <a:p>
            <a:pPr marL="0" indent="0" algn="ctr">
              <a:buNone/>
            </a:pPr>
            <a:endParaRPr lang="en-US" dirty="0"/>
          </a:p>
          <a:p>
            <a:pPr marL="0" indent="0" algn="r">
              <a:buNone/>
            </a:pPr>
            <a:endParaRPr lang="en-US" dirty="0"/>
          </a:p>
          <a:p>
            <a:pPr marL="0" indent="0" algn="just">
              <a:buNone/>
            </a:pPr>
            <a:endParaRPr lang="en-US" dirty="0"/>
          </a:p>
          <a:p>
            <a:pPr marL="0" indent="0" algn="just">
              <a:buNone/>
            </a:pPr>
            <a:r>
              <a:rPr lang="en-US" sz="2800" dirty="0"/>
              <a:t>Marc Leffler, DDS, Esq.		</a:t>
            </a:r>
          </a:p>
          <a:p>
            <a:pPr marL="0" indent="0" algn="just">
              <a:buNone/>
            </a:pPr>
            <a:r>
              <a:rPr lang="en-US" sz="2800" dirty="0"/>
              <a:t>845-641-5792			</a:t>
            </a:r>
          </a:p>
          <a:p>
            <a:pPr marL="0" indent="0" algn="just">
              <a:buNone/>
            </a:pPr>
            <a:r>
              <a:rPr lang="en-US" sz="2800" dirty="0">
                <a:hlinkClick r:id="rId2"/>
              </a:rPr>
              <a:t>Marc.Leffler@MedPro.com</a:t>
            </a:r>
            <a:r>
              <a:rPr lang="en-US" sz="2800" dirty="0"/>
              <a:t> </a:t>
            </a:r>
          </a:p>
        </p:txBody>
      </p:sp>
    </p:spTree>
    <p:extLst>
      <p:ext uri="{BB962C8B-B14F-4D97-AF65-F5344CB8AC3E}">
        <p14:creationId xmlns:p14="http://schemas.microsoft.com/office/powerpoint/2010/main" val="237673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ADA Principles of Ethics &amp; Code of Professional Conduct</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4</a:t>
            </a:fld>
            <a:endParaRPr lang="en-US"/>
          </a:p>
        </p:txBody>
      </p:sp>
      <p:sp>
        <p:nvSpPr>
          <p:cNvPr id="4" name="Content Placeholder 3"/>
          <p:cNvSpPr>
            <a:spLocks noGrp="1"/>
          </p:cNvSpPr>
          <p:nvPr>
            <p:ph idx="1"/>
          </p:nvPr>
        </p:nvSpPr>
        <p:spPr/>
        <p:txBody>
          <a:bodyPr/>
          <a:lstStyle/>
          <a:p>
            <a:r>
              <a:rPr lang="en-US" dirty="0" smtClean="0"/>
              <a:t>"Codification" by ADA Council on Ethics, Bylaws and Judicial Affairs</a:t>
            </a:r>
          </a:p>
          <a:p>
            <a:pPr marL="0" indent="0">
              <a:buNone/>
            </a:pPr>
            <a:endParaRPr lang="en-US" dirty="0" smtClean="0"/>
          </a:p>
          <a:p>
            <a:r>
              <a:rPr lang="en-US" dirty="0" smtClean="0"/>
              <a:t>5 Prevailing Principles to Guide Practice</a:t>
            </a:r>
          </a:p>
          <a:p>
            <a:pPr lvl="1"/>
            <a:r>
              <a:rPr lang="en-US" b="1" dirty="0" smtClean="0"/>
              <a:t>Patient Autonomy (and self-determination)</a:t>
            </a:r>
          </a:p>
          <a:p>
            <a:pPr lvl="1"/>
            <a:r>
              <a:rPr lang="en-US" b="1" dirty="0" smtClean="0"/>
              <a:t>Non-maleficence (non-malfeasance)</a:t>
            </a:r>
          </a:p>
          <a:p>
            <a:pPr lvl="1"/>
            <a:r>
              <a:rPr lang="en-US" b="1" dirty="0" smtClean="0"/>
              <a:t>Veracity (truthfulness)</a:t>
            </a:r>
          </a:p>
          <a:p>
            <a:pPr lvl="1"/>
            <a:r>
              <a:rPr lang="en-US" dirty="0" smtClean="0"/>
              <a:t>Beneficence (do good)</a:t>
            </a:r>
          </a:p>
          <a:p>
            <a:pPr lvl="1"/>
            <a:r>
              <a:rPr lang="en-US" dirty="0" smtClean="0"/>
              <a:t>Justice (fairness)</a:t>
            </a:r>
          </a:p>
          <a:p>
            <a:r>
              <a:rPr lang="en-US" dirty="0" smtClean="0"/>
              <a:t>But there are others, too, by inference and practicality</a:t>
            </a:r>
          </a:p>
          <a:p>
            <a:pPr lvl="1"/>
            <a:r>
              <a:rPr lang="en-US" b="1" dirty="0" smtClean="0"/>
              <a:t>Patient discharge without abandonment</a:t>
            </a:r>
          </a:p>
          <a:p>
            <a:pPr lvl="1"/>
            <a:r>
              <a:rPr lang="en-US" b="1" dirty="0" smtClean="0"/>
              <a:t>Social media limitations</a:t>
            </a:r>
          </a:p>
          <a:p>
            <a:pPr lvl="2"/>
            <a:r>
              <a:rPr lang="en-US" dirty="0" smtClean="0"/>
              <a:t>Patient rights vs. dentist rights</a:t>
            </a:r>
          </a:p>
          <a:p>
            <a:pPr lvl="1"/>
            <a:r>
              <a:rPr lang="en-US" b="1" dirty="0" smtClean="0"/>
              <a:t>Assisting patients who leave</a:t>
            </a:r>
          </a:p>
          <a:p>
            <a:pPr lvl="2"/>
            <a:r>
              <a:rPr lang="en-US" dirty="0" smtClean="0"/>
              <a:t>Ready access to records within HIPAA constraints</a:t>
            </a:r>
          </a:p>
          <a:p>
            <a:pPr lvl="2"/>
            <a:r>
              <a:rPr lang="en-US" dirty="0" smtClean="0"/>
              <a:t>Passing the treatment baton to other dentists</a:t>
            </a:r>
            <a:endParaRPr lang="en-US" dirty="0"/>
          </a:p>
        </p:txBody>
      </p:sp>
    </p:spTree>
    <p:extLst>
      <p:ext uri="{BB962C8B-B14F-4D97-AF65-F5344CB8AC3E}">
        <p14:creationId xmlns:p14="http://schemas.microsoft.com/office/powerpoint/2010/main" val="132369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Ethics Issues in the Clinical Setting - - More Questions than Answers</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5</a:t>
            </a:fld>
            <a:endParaRPr lang="en-US"/>
          </a:p>
        </p:txBody>
      </p:sp>
      <p:sp>
        <p:nvSpPr>
          <p:cNvPr id="4" name="Content Placeholder 3"/>
          <p:cNvSpPr>
            <a:spLocks noGrp="1"/>
          </p:cNvSpPr>
          <p:nvPr>
            <p:ph idx="1"/>
          </p:nvPr>
        </p:nvSpPr>
        <p:spPr/>
        <p:txBody>
          <a:bodyPr/>
          <a:lstStyle/>
          <a:p>
            <a:r>
              <a:rPr lang="en-US" i="1" dirty="0" smtClean="0"/>
              <a:t>JADA</a:t>
            </a:r>
            <a:r>
              <a:rPr lang="en-US" dirty="0" smtClean="0"/>
              <a:t>, April 2025, </a:t>
            </a:r>
            <a:r>
              <a:rPr lang="en-US" dirty="0" err="1" smtClean="0"/>
              <a:t>Ambrosino</a:t>
            </a:r>
            <a:r>
              <a:rPr lang="en-US" dirty="0" smtClean="0"/>
              <a:t> </a:t>
            </a:r>
          </a:p>
          <a:p>
            <a:r>
              <a:rPr lang="en-US" dirty="0" smtClean="0"/>
              <a:t>Basic (abbreviated) fact pattern presented: mother brings 10 </a:t>
            </a:r>
            <a:r>
              <a:rPr lang="en-US" dirty="0" err="1" smtClean="0"/>
              <a:t>y.o</a:t>
            </a:r>
            <a:r>
              <a:rPr lang="en-US" dirty="0" smtClean="0"/>
              <a:t>. daughter to her first dental appointment; dentist finds 14 carious lesions; mother refuses any treatment with fluoride; water source at home is not fluoridated (well water); dentist is of the view that the mother's position is placing the child's health at risk, as evidenced by the current state of decay; dentist is aware of a non-fluoride (hydroxyl-</a:t>
            </a:r>
            <a:r>
              <a:rPr lang="en-US" dirty="0" err="1" smtClean="0"/>
              <a:t>apetite</a:t>
            </a:r>
            <a:r>
              <a:rPr lang="en-US" dirty="0" smtClean="0"/>
              <a:t>-based) toothpaste which is anti-caries, but he believes less so than fluoride, that brands itself as "aggressive[</a:t>
            </a:r>
            <a:r>
              <a:rPr lang="en-US" dirty="0" err="1" smtClean="0"/>
              <a:t>ly</a:t>
            </a:r>
            <a:r>
              <a:rPr lang="en-US" dirty="0" smtClean="0"/>
              <a:t>] </a:t>
            </a:r>
            <a:r>
              <a:rPr lang="en-US" dirty="0" err="1" smtClean="0"/>
              <a:t>antifluoride</a:t>
            </a:r>
            <a:r>
              <a:rPr lang="en-US" dirty="0" smtClean="0"/>
              <a:t>", which might justify mother's position more strongly.</a:t>
            </a:r>
          </a:p>
          <a:p>
            <a:r>
              <a:rPr lang="en-US" dirty="0" smtClean="0"/>
              <a:t>Ethical principles involved, some competing:</a:t>
            </a:r>
          </a:p>
          <a:p>
            <a:pPr lvl="1"/>
            <a:r>
              <a:rPr lang="en-US" dirty="0" smtClean="0"/>
              <a:t>Patient/mother </a:t>
            </a:r>
            <a:r>
              <a:rPr lang="en-US" u="sng" dirty="0" smtClean="0"/>
              <a:t>autonomy</a:t>
            </a:r>
            <a:r>
              <a:rPr lang="en-US" dirty="0" smtClean="0"/>
              <a:t> - - dentist is obligated to respect mother's rights to self-determination</a:t>
            </a:r>
          </a:p>
          <a:p>
            <a:pPr lvl="1"/>
            <a:r>
              <a:rPr lang="en-US" u="sng" dirty="0" smtClean="0"/>
              <a:t>Non-maleficence</a:t>
            </a:r>
            <a:r>
              <a:rPr lang="en-US" dirty="0" smtClean="0"/>
              <a:t> - - dentist is obligated to "do no harm" (to the child)</a:t>
            </a:r>
          </a:p>
          <a:p>
            <a:pPr lvl="1"/>
            <a:r>
              <a:rPr lang="en-US" u="sng" dirty="0" smtClean="0"/>
              <a:t>Veracity</a:t>
            </a:r>
            <a:r>
              <a:rPr lang="en-US" dirty="0" smtClean="0"/>
              <a:t> - - dentist is obligated not to misrepresent dental treatment</a:t>
            </a:r>
            <a:endParaRPr lang="en-US" u="sng" dirty="0" smtClean="0"/>
          </a:p>
          <a:p>
            <a:r>
              <a:rPr lang="en-US" dirty="0" smtClean="0"/>
              <a:t>Author's ethics-based conclusions: the goal is oral health, so the best way to achieve that is to cooperate with the mother</a:t>
            </a:r>
          </a:p>
          <a:p>
            <a:r>
              <a:rPr lang="en-US" dirty="0" smtClean="0"/>
              <a:t>Is prioritization of principles of ethics appropriate, and whose prioritization carries the day?</a:t>
            </a:r>
          </a:p>
          <a:p>
            <a:pPr lvl="1"/>
            <a:r>
              <a:rPr lang="en-US" dirty="0" smtClean="0"/>
              <a:t>In other words, is autonomy above non-maleficence, or vice versa?  Is veracity affected by that?</a:t>
            </a:r>
            <a:endParaRPr lang="en-US" dirty="0"/>
          </a:p>
        </p:txBody>
      </p:sp>
    </p:spTree>
    <p:extLst>
      <p:ext uri="{BB962C8B-B14F-4D97-AF65-F5344CB8AC3E}">
        <p14:creationId xmlns:p14="http://schemas.microsoft.com/office/powerpoint/2010/main" val="90717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And what about malpractice implications?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6</a:t>
            </a:fld>
            <a:endParaRPr lang="en-US"/>
          </a:p>
        </p:txBody>
      </p:sp>
      <p:sp>
        <p:nvSpPr>
          <p:cNvPr id="4" name="Content Placeholder 3"/>
          <p:cNvSpPr>
            <a:spLocks noGrp="1"/>
          </p:cNvSpPr>
          <p:nvPr>
            <p:ph idx="1"/>
          </p:nvPr>
        </p:nvSpPr>
        <p:spPr/>
        <p:txBody>
          <a:bodyPr/>
          <a:lstStyle/>
          <a:p>
            <a:r>
              <a:rPr lang="en-US" dirty="0" smtClean="0"/>
              <a:t>First, a review of the malpractice "definition": (1) violation of the standard of care (SOC) which (2) directly causes (3) injury to the patient.</a:t>
            </a:r>
          </a:p>
          <a:p>
            <a:r>
              <a:rPr lang="en-US" dirty="0" smtClean="0"/>
              <a:t>And SOC = what a reasonably prudent dentist would do under similar circumstances.</a:t>
            </a:r>
          </a:p>
          <a:p>
            <a:r>
              <a:rPr lang="en-US" dirty="0" smtClean="0"/>
              <a:t>All to be "proven" by way of expert </a:t>
            </a:r>
            <a:r>
              <a:rPr lang="en-US" u="sng" dirty="0" smtClean="0"/>
              <a:t>opinion</a:t>
            </a:r>
            <a:r>
              <a:rPr lang="en-US" dirty="0" smtClean="0"/>
              <a:t>.</a:t>
            </a:r>
          </a:p>
          <a:p>
            <a:endParaRPr lang="en-US" dirty="0"/>
          </a:p>
          <a:p>
            <a:r>
              <a:rPr lang="en-US" dirty="0" smtClean="0"/>
              <a:t>So, suppose the child continued to develop caries and developed a Ludwig's angina, requiring hospitalization with </a:t>
            </a:r>
            <a:r>
              <a:rPr lang="en-US" dirty="0" err="1" smtClean="0"/>
              <a:t>extraoral</a:t>
            </a:r>
            <a:r>
              <a:rPr lang="en-US" dirty="0" smtClean="0"/>
              <a:t> I&amp;D, leaving a permanent facial scar.</a:t>
            </a:r>
          </a:p>
          <a:p>
            <a:pPr lvl="1"/>
            <a:r>
              <a:rPr lang="en-US" dirty="0" smtClean="0"/>
              <a:t>Plaintiff's (patient's) expert testifies that, irrespective of the ethics-based determination the dentist made, to allow the mother's self-determination (autonomy), the dentist should have known better, and because he tacitly went along with a protocol – in a high caries index patient – that was not dentally sound, i.e., a violation of the SOC, the child was injured.</a:t>
            </a:r>
          </a:p>
          <a:p>
            <a:pPr lvl="2"/>
            <a:r>
              <a:rPr lang="en-US" dirty="0" smtClean="0"/>
              <a:t>If a jury accepts that point of view, the dentist is financially liable for the child's injuries.</a:t>
            </a:r>
          </a:p>
          <a:p>
            <a:pPr lvl="2"/>
            <a:endParaRPr lang="en-US" dirty="0"/>
          </a:p>
          <a:p>
            <a:pPr marL="487668" lvl="2" indent="0">
              <a:buNone/>
            </a:pPr>
            <a:r>
              <a:rPr lang="en-US" sz="2400" u="sng" dirty="0" smtClean="0"/>
              <a:t>Moral: SOC does not necessarily = proper ethics (or what some consider proper)!</a:t>
            </a:r>
          </a:p>
        </p:txBody>
      </p:sp>
    </p:spTree>
    <p:extLst>
      <p:ext uri="{BB962C8B-B14F-4D97-AF65-F5344CB8AC3E}">
        <p14:creationId xmlns:p14="http://schemas.microsoft.com/office/powerpoint/2010/main" val="91835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What Impact Do Ethical Breaches Have?</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7</a:t>
            </a:fld>
            <a:endParaRPr lang="en-US"/>
          </a:p>
        </p:txBody>
      </p:sp>
      <p:sp>
        <p:nvSpPr>
          <p:cNvPr id="4" name="Content Placeholder 3"/>
          <p:cNvSpPr>
            <a:spLocks noGrp="1"/>
          </p:cNvSpPr>
          <p:nvPr>
            <p:ph idx="1"/>
          </p:nvPr>
        </p:nvSpPr>
        <p:spPr/>
        <p:txBody>
          <a:bodyPr/>
          <a:lstStyle/>
          <a:p>
            <a:endParaRPr lang="en-US" dirty="0" smtClean="0"/>
          </a:p>
          <a:p>
            <a:endParaRPr lang="en-US" dirty="0"/>
          </a:p>
          <a:p>
            <a:r>
              <a:rPr lang="en-US" sz="2400" i="1" dirty="0" smtClean="0"/>
              <a:t>JADA</a:t>
            </a:r>
            <a:r>
              <a:rPr lang="en-US" sz="2400" dirty="0" smtClean="0"/>
              <a:t>, March 2025 (Huang, et al.)</a:t>
            </a:r>
          </a:p>
          <a:p>
            <a:pPr lvl="1"/>
            <a:r>
              <a:rPr lang="en-US" sz="2000" dirty="0" smtClean="0"/>
              <a:t>Review of Texas Dental Board disciplinary actions against general dentists</a:t>
            </a:r>
          </a:p>
          <a:p>
            <a:pPr lvl="2"/>
            <a:r>
              <a:rPr lang="en-US" sz="1800" dirty="0" smtClean="0"/>
              <a:t>39% - inadequate records</a:t>
            </a:r>
          </a:p>
          <a:p>
            <a:pPr lvl="2"/>
            <a:r>
              <a:rPr lang="en-US" sz="1800" b="1" dirty="0" smtClean="0"/>
              <a:t>23% - lack of ethics and professionalism</a:t>
            </a:r>
          </a:p>
          <a:p>
            <a:pPr lvl="2"/>
            <a:r>
              <a:rPr lang="en-US" sz="1800" b="1" dirty="0" smtClean="0"/>
              <a:t>6% - renewal issues</a:t>
            </a:r>
          </a:p>
          <a:p>
            <a:pPr lvl="2"/>
            <a:r>
              <a:rPr lang="en-US" sz="1800" dirty="0" smtClean="0"/>
              <a:t>32% – clinical inadequacies</a:t>
            </a:r>
          </a:p>
          <a:p>
            <a:pPr lvl="2"/>
            <a:endParaRPr lang="en-US" sz="1800" dirty="0"/>
          </a:p>
          <a:p>
            <a:pPr lvl="2"/>
            <a:r>
              <a:rPr lang="en-US" sz="1800" dirty="0" smtClean="0"/>
              <a:t>Query: Who determines what is adequate and ethical?  The Board members.  Based upon what?</a:t>
            </a:r>
            <a:endParaRPr lang="en-US" sz="1800" dirty="0"/>
          </a:p>
        </p:txBody>
      </p:sp>
    </p:spTree>
    <p:extLst>
      <p:ext uri="{BB962C8B-B14F-4D97-AF65-F5344CB8AC3E}">
        <p14:creationId xmlns:p14="http://schemas.microsoft.com/office/powerpoint/2010/main" val="378949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difference between Dental Boards and Juries</a:t>
            </a:r>
            <a:endParaRPr lang="en-US" dirty="0"/>
          </a:p>
        </p:txBody>
      </p:sp>
      <p:sp>
        <p:nvSpPr>
          <p:cNvPr id="3" name="Slide Number Placeholder 2"/>
          <p:cNvSpPr>
            <a:spLocks noGrp="1"/>
          </p:cNvSpPr>
          <p:nvPr>
            <p:ph type="sldNum" sz="quarter" idx="12"/>
          </p:nvPr>
        </p:nvSpPr>
        <p:spPr/>
        <p:txBody>
          <a:bodyPr/>
          <a:lstStyle/>
          <a:p>
            <a:fld id="{DA135043-C596-1A48-8BDA-03EB29A64DF4}" type="slidenum">
              <a:rPr lang="en-US" smtClean="0"/>
              <a:t>8</a:t>
            </a:fld>
            <a:endParaRPr lang="en-US"/>
          </a:p>
        </p:txBody>
      </p:sp>
      <p:sp>
        <p:nvSpPr>
          <p:cNvPr id="4" name="Content Placeholder 3"/>
          <p:cNvSpPr>
            <a:spLocks noGrp="1"/>
          </p:cNvSpPr>
          <p:nvPr>
            <p:ph idx="1"/>
          </p:nvPr>
        </p:nvSpPr>
        <p:spPr/>
        <p:txBody>
          <a:bodyPr/>
          <a:lstStyle/>
          <a:p>
            <a:r>
              <a:rPr lang="en-US" dirty="0" smtClean="0">
                <a:solidFill>
                  <a:srgbClr val="002A88"/>
                </a:solidFill>
              </a:rPr>
              <a:t>What do Dental Boards "discipline" for?</a:t>
            </a:r>
          </a:p>
          <a:p>
            <a:pPr marL="0" indent="0">
              <a:buNone/>
            </a:pPr>
            <a:r>
              <a:rPr lang="en-US" dirty="0" smtClean="0"/>
              <a:t>	- Clinical incompetence = malpractice (generally gross malpractice)</a:t>
            </a:r>
          </a:p>
          <a:p>
            <a:pPr marL="0" indent="0">
              <a:buNone/>
            </a:pPr>
            <a:r>
              <a:rPr lang="en-US" dirty="0"/>
              <a:t>	</a:t>
            </a:r>
            <a:r>
              <a:rPr lang="en-US" dirty="0" smtClean="0"/>
              <a:t>- Professional misconduct = ethics</a:t>
            </a:r>
          </a:p>
          <a:p>
            <a:pPr marL="0" indent="0">
              <a:buNone/>
            </a:pPr>
            <a:r>
              <a:rPr lang="en-US" dirty="0"/>
              <a:t>	</a:t>
            </a:r>
            <a:r>
              <a:rPr lang="en-US" dirty="0" smtClean="0"/>
              <a:t>- Dishonest business practices = ethics</a:t>
            </a:r>
          </a:p>
          <a:p>
            <a:pPr marL="0" indent="0">
              <a:buNone/>
            </a:pPr>
            <a:r>
              <a:rPr lang="en-US" dirty="0"/>
              <a:t>	</a:t>
            </a:r>
            <a:r>
              <a:rPr lang="en-US" dirty="0" smtClean="0"/>
              <a:t>- Substance abuse = ethics</a:t>
            </a:r>
          </a:p>
          <a:p>
            <a:pPr marL="0" indent="0">
              <a:buNone/>
            </a:pPr>
            <a:r>
              <a:rPr lang="en-US" dirty="0"/>
              <a:t>	</a:t>
            </a:r>
            <a:r>
              <a:rPr lang="en-US" dirty="0" smtClean="0"/>
              <a:t>- Prescription drug violations = ethics and criminal</a:t>
            </a:r>
          </a:p>
          <a:p>
            <a:pPr marL="0" indent="0">
              <a:buNone/>
            </a:pPr>
            <a:r>
              <a:rPr lang="en-US" dirty="0"/>
              <a:t>	</a:t>
            </a:r>
            <a:r>
              <a:rPr lang="en-US" dirty="0" smtClean="0"/>
              <a:t>- Overbilling = ethics and ?criminal</a:t>
            </a:r>
          </a:p>
          <a:p>
            <a:pPr marL="0" indent="0">
              <a:buNone/>
            </a:pPr>
            <a:r>
              <a:rPr lang="en-US" dirty="0"/>
              <a:t>	</a:t>
            </a:r>
            <a:r>
              <a:rPr lang="en-US" dirty="0" smtClean="0"/>
              <a:t>- Breaching patient confidentiality = ethics and ?criminal</a:t>
            </a:r>
          </a:p>
          <a:p>
            <a:pPr marL="0" indent="0">
              <a:buNone/>
            </a:pPr>
            <a:r>
              <a:rPr lang="en-US" dirty="0"/>
              <a:t>	</a:t>
            </a:r>
            <a:r>
              <a:rPr lang="en-US" dirty="0" smtClean="0"/>
              <a:t>- Sexual misconduct = ethics and criminal</a:t>
            </a:r>
          </a:p>
          <a:p>
            <a:pPr marL="0" indent="0">
              <a:buNone/>
            </a:pPr>
            <a:r>
              <a:rPr lang="en-US" dirty="0"/>
              <a:t>	</a:t>
            </a:r>
            <a:r>
              <a:rPr lang="en-US" dirty="0" smtClean="0"/>
              <a:t>- Other Dental Practice Act violations = ethics (generally)</a:t>
            </a:r>
          </a:p>
          <a:p>
            <a:r>
              <a:rPr lang="en-US" dirty="0" smtClean="0"/>
              <a:t>What do Juries "discipline" for?</a:t>
            </a:r>
          </a:p>
          <a:p>
            <a:pPr marL="487668" lvl="2" indent="0">
              <a:buNone/>
            </a:pPr>
            <a:r>
              <a:rPr lang="en-US" dirty="0"/>
              <a:t>	</a:t>
            </a:r>
            <a:r>
              <a:rPr lang="en-US" dirty="0" smtClean="0"/>
              <a:t>- </a:t>
            </a:r>
            <a:r>
              <a:rPr lang="en-US" sz="2000" dirty="0" smtClean="0"/>
              <a:t>Malpractice</a:t>
            </a:r>
          </a:p>
          <a:p>
            <a:pPr marL="487668" lvl="2" indent="0">
              <a:buNone/>
            </a:pPr>
            <a:r>
              <a:rPr lang="en-US" sz="2000" dirty="0"/>
              <a:t>	</a:t>
            </a:r>
            <a:r>
              <a:rPr lang="en-US" sz="2000" dirty="0" smtClean="0"/>
              <a:t>- Lack of informed consent (quasi-malpractice)</a:t>
            </a:r>
          </a:p>
        </p:txBody>
      </p:sp>
    </p:spTree>
    <p:extLst>
      <p:ext uri="{BB962C8B-B14F-4D97-AF65-F5344CB8AC3E}">
        <p14:creationId xmlns:p14="http://schemas.microsoft.com/office/powerpoint/2010/main" val="123617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smtClean="0"/>
              <a:t>Topic Overview</a:t>
            </a:r>
            <a:endParaRPr lang="en-US" u="sng" dirty="0"/>
          </a:p>
        </p:txBody>
      </p:sp>
      <p:sp>
        <p:nvSpPr>
          <p:cNvPr id="3" name="Slide Number Placeholder 2"/>
          <p:cNvSpPr>
            <a:spLocks noGrp="1"/>
          </p:cNvSpPr>
          <p:nvPr>
            <p:ph type="sldNum" sz="quarter" idx="12"/>
          </p:nvPr>
        </p:nvSpPr>
        <p:spPr/>
        <p:txBody>
          <a:bodyPr/>
          <a:lstStyle/>
          <a:p>
            <a:fld id="{DA135043-C596-1A48-8BDA-03EB29A64DF4}" type="slidenum">
              <a:rPr lang="en-US" smtClean="0"/>
              <a:t>9</a:t>
            </a:fld>
            <a:endParaRPr lang="en-US"/>
          </a:p>
        </p:txBody>
      </p:sp>
      <p:sp>
        <p:nvSpPr>
          <p:cNvPr id="4" name="Content Placeholder 3"/>
          <p:cNvSpPr>
            <a:spLocks noGrp="1"/>
          </p:cNvSpPr>
          <p:nvPr>
            <p:ph idx="1"/>
          </p:nvPr>
        </p:nvSpPr>
        <p:spPr/>
        <p:txBody>
          <a:bodyPr>
            <a:normAutofit fontScale="92500" lnSpcReduction="10000"/>
          </a:bodyPr>
          <a:lstStyle/>
          <a:p>
            <a:pPr marL="182562" lvl="1" indent="0" defTabSz="685800">
              <a:buNone/>
            </a:pPr>
            <a:endParaRPr lang="en-US" altLang="en-US" dirty="0">
              <a:ea typeface="Trebuchet MS" panose="020B0603020202020204" pitchFamily="34" charset="0"/>
              <a:cs typeface="Trebuchet MS" panose="020B0603020202020204" pitchFamily="34" charset="0"/>
            </a:endParaRPr>
          </a:p>
          <a:p>
            <a:pPr marL="365125" lvl="1" indent="-182563" defTabSz="685800"/>
            <a:r>
              <a:rPr lang="en-US" altLang="en-US" sz="2800" dirty="0" smtClean="0">
                <a:ea typeface="Trebuchet MS" panose="020B0603020202020204" pitchFamily="34" charset="0"/>
                <a:cs typeface="Trebuchet MS" panose="020B0603020202020204" pitchFamily="34" charset="0"/>
              </a:rPr>
              <a:t>Patient Autonomy </a:t>
            </a:r>
            <a:r>
              <a:rPr lang="en-US" altLang="en-US" sz="2800" u="sng" dirty="0" smtClean="0">
                <a:ea typeface="Trebuchet MS" panose="020B0603020202020204" pitchFamily="34" charset="0"/>
                <a:cs typeface="Trebuchet MS" panose="020B0603020202020204" pitchFamily="34" charset="0"/>
              </a:rPr>
              <a:t>is not</a:t>
            </a:r>
            <a:r>
              <a:rPr lang="en-US" altLang="en-US" sz="2800" dirty="0" smtClean="0">
                <a:ea typeface="Trebuchet MS" panose="020B0603020202020204" pitchFamily="34" charset="0"/>
                <a:cs typeface="Trebuchet MS" panose="020B0603020202020204" pitchFamily="34" charset="0"/>
              </a:rPr>
              <a:t> patient autocracy</a:t>
            </a:r>
          </a:p>
          <a:p>
            <a:pPr marL="365125" lvl="1" indent="-182563" defTabSz="685800"/>
            <a:r>
              <a:rPr lang="en-US" altLang="en-US" sz="2800" dirty="0" smtClean="0">
                <a:ea typeface="Trebuchet MS" panose="020B0603020202020204" pitchFamily="34" charset="0"/>
                <a:cs typeface="Trebuchet MS" panose="020B0603020202020204" pitchFamily="34" charset="0"/>
              </a:rPr>
              <a:t>"</a:t>
            </a:r>
            <a:r>
              <a:rPr lang="en-US" altLang="en-US" sz="2800" dirty="0">
                <a:ea typeface="Trebuchet MS" panose="020B0603020202020204" pitchFamily="34" charset="0"/>
                <a:cs typeface="Trebuchet MS" panose="020B0603020202020204" pitchFamily="34" charset="0"/>
              </a:rPr>
              <a:t>Do No Harm" </a:t>
            </a:r>
            <a:r>
              <a:rPr lang="en-US" altLang="en-US" sz="2800" dirty="0" smtClean="0">
                <a:ea typeface="Trebuchet MS" panose="020B0603020202020204" pitchFamily="34" charset="0"/>
                <a:cs typeface="Trebuchet MS" panose="020B0603020202020204" pitchFamily="34" charset="0"/>
              </a:rPr>
              <a:t>(Non-maleficence), </a:t>
            </a:r>
            <a:r>
              <a:rPr lang="en-US" altLang="en-US" sz="2800" i="1" dirty="0" smtClean="0">
                <a:ea typeface="Trebuchet MS" panose="020B0603020202020204" pitchFamily="34" charset="0"/>
                <a:cs typeface="Trebuchet MS" panose="020B0603020202020204" pitchFamily="34" charset="0"/>
              </a:rPr>
              <a:t>i.e., </a:t>
            </a:r>
            <a:r>
              <a:rPr lang="en-US" altLang="en-US" sz="2800" dirty="0" smtClean="0">
                <a:ea typeface="Trebuchet MS" panose="020B0603020202020204" pitchFamily="34" charset="0"/>
                <a:cs typeface="Trebuchet MS" panose="020B0603020202020204" pitchFamily="34" charset="0"/>
              </a:rPr>
              <a:t>Work </a:t>
            </a:r>
            <a:r>
              <a:rPr lang="en-US" altLang="en-US" sz="2800" dirty="0">
                <a:ea typeface="Trebuchet MS" panose="020B0603020202020204" pitchFamily="34" charset="0"/>
                <a:cs typeface="Trebuchet MS" panose="020B0603020202020204" pitchFamily="34" charset="0"/>
              </a:rPr>
              <a:t>Within Your (</a:t>
            </a:r>
            <a:r>
              <a:rPr lang="en-US" altLang="en-US" sz="2800" dirty="0" smtClean="0">
                <a:ea typeface="Trebuchet MS" panose="020B0603020202020204" pitchFamily="34" charset="0"/>
                <a:cs typeface="Trebuchet MS" panose="020B0603020202020204" pitchFamily="34" charset="0"/>
              </a:rPr>
              <a:t>Known) Abilities</a:t>
            </a:r>
          </a:p>
          <a:p>
            <a:pPr marL="608959" lvl="2" indent="-182563" defTabSz="685800"/>
            <a:r>
              <a:rPr lang="en-US" altLang="en-US" sz="2600" dirty="0">
                <a:ea typeface="Trebuchet MS" panose="020B0603020202020204" pitchFamily="34" charset="0"/>
                <a:cs typeface="Trebuchet MS" panose="020B0603020202020204" pitchFamily="34" charset="0"/>
              </a:rPr>
              <a:t>Not every "Harm" inflicted is an ethical </a:t>
            </a:r>
            <a:r>
              <a:rPr lang="en-US" altLang="en-US" sz="2600" dirty="0" smtClean="0">
                <a:ea typeface="Trebuchet MS" panose="020B0603020202020204" pitchFamily="34" charset="0"/>
                <a:cs typeface="Trebuchet MS" panose="020B0603020202020204" pitchFamily="34" charset="0"/>
              </a:rPr>
              <a:t>breach, but it </a:t>
            </a:r>
            <a:r>
              <a:rPr lang="en-US" altLang="en-US" sz="2600" i="1" dirty="0" smtClean="0">
                <a:ea typeface="Trebuchet MS" panose="020B0603020202020204" pitchFamily="34" charset="0"/>
                <a:cs typeface="Trebuchet MS" panose="020B0603020202020204" pitchFamily="34" charset="0"/>
              </a:rPr>
              <a:t>could</a:t>
            </a:r>
            <a:r>
              <a:rPr lang="en-US" altLang="en-US" sz="2600" dirty="0" smtClean="0">
                <a:ea typeface="Trebuchet MS" panose="020B0603020202020204" pitchFamily="34" charset="0"/>
                <a:cs typeface="Trebuchet MS" panose="020B0603020202020204" pitchFamily="34" charset="0"/>
              </a:rPr>
              <a:t> be malpractice</a:t>
            </a:r>
            <a:endParaRPr lang="en-US" altLang="en-US" sz="2600" dirty="0">
              <a:ea typeface="Trebuchet MS" panose="020B0603020202020204" pitchFamily="34" charset="0"/>
              <a:cs typeface="Trebuchet MS" panose="020B0603020202020204" pitchFamily="34" charset="0"/>
            </a:endParaRPr>
          </a:p>
          <a:p>
            <a:pPr marL="608959" lvl="2" indent="-182563" defTabSz="685800"/>
            <a:r>
              <a:rPr lang="en-US" altLang="en-US" sz="2600" dirty="0">
                <a:ea typeface="Trebuchet MS" panose="020B0603020202020204" pitchFamily="34" charset="0"/>
                <a:cs typeface="Trebuchet MS" panose="020B0603020202020204" pitchFamily="34" charset="0"/>
              </a:rPr>
              <a:t>Referrals in the </a:t>
            </a:r>
            <a:r>
              <a:rPr lang="en-US" altLang="en-US" sz="2600" dirty="0" smtClean="0">
                <a:ea typeface="Trebuchet MS" panose="020B0603020202020204" pitchFamily="34" charset="0"/>
                <a:cs typeface="Trebuchet MS" panose="020B0603020202020204" pitchFamily="34" charset="0"/>
              </a:rPr>
              <a:t>world </a:t>
            </a:r>
            <a:r>
              <a:rPr lang="en-US" altLang="en-US" sz="2600" dirty="0">
                <a:ea typeface="Trebuchet MS" panose="020B0603020202020204" pitchFamily="34" charset="0"/>
                <a:cs typeface="Trebuchet MS" panose="020B0603020202020204" pitchFamily="34" charset="0"/>
              </a:rPr>
              <a:t>of a </a:t>
            </a:r>
            <a:r>
              <a:rPr lang="en-US" altLang="en-US" sz="2600" dirty="0" smtClean="0">
                <a:ea typeface="Trebuchet MS" panose="020B0603020202020204" pitchFamily="34" charset="0"/>
                <a:cs typeface="Trebuchet MS" panose="020B0603020202020204" pitchFamily="34" charset="0"/>
              </a:rPr>
              <a:t>new </a:t>
            </a:r>
            <a:r>
              <a:rPr lang="en-US" altLang="en-US" sz="2600" dirty="0">
                <a:ea typeface="Trebuchet MS" panose="020B0603020202020204" pitchFamily="34" charset="0"/>
                <a:cs typeface="Trebuchet MS" panose="020B0603020202020204" pitchFamily="34" charset="0"/>
              </a:rPr>
              <a:t>e</a:t>
            </a:r>
            <a:r>
              <a:rPr lang="en-US" altLang="en-US" sz="2600" dirty="0" smtClean="0">
                <a:ea typeface="Trebuchet MS" panose="020B0603020202020204" pitchFamily="34" charset="0"/>
                <a:cs typeface="Trebuchet MS" panose="020B0603020202020204" pitchFamily="34" charset="0"/>
              </a:rPr>
              <a:t>mployee dentist</a:t>
            </a:r>
          </a:p>
          <a:p>
            <a:pPr marL="365125" lvl="1" indent="-182563" defTabSz="685800"/>
            <a:r>
              <a:rPr lang="en-US" altLang="en-US" sz="2800" dirty="0" smtClean="0">
                <a:ea typeface="Trebuchet MS" panose="020B0603020202020204" pitchFamily="34" charset="0"/>
                <a:cs typeface="Trebuchet MS" panose="020B0603020202020204" pitchFamily="34" charset="0"/>
              </a:rPr>
              <a:t>Veracity: let's address a specific billing issue</a:t>
            </a:r>
          </a:p>
          <a:p>
            <a:pPr marL="365125" lvl="1" indent="-182563" defTabSz="685800"/>
            <a:r>
              <a:rPr lang="en-US" altLang="en-US" sz="2800" dirty="0" smtClean="0">
                <a:ea typeface="Trebuchet MS" panose="020B0603020202020204" pitchFamily="34" charset="0"/>
                <a:cs typeface="Trebuchet MS" panose="020B0603020202020204" pitchFamily="34" charset="0"/>
              </a:rPr>
              <a:t>Patient discharge is fine (usually); abandonment never is</a:t>
            </a:r>
          </a:p>
          <a:p>
            <a:pPr marL="365125" lvl="1" indent="-182563" defTabSz="685800"/>
            <a:r>
              <a:rPr lang="en-US" altLang="en-US" sz="2800" dirty="0" smtClean="0">
                <a:ea typeface="Trebuchet MS" panose="020B0603020202020204" pitchFamily="34" charset="0"/>
                <a:cs typeface="Trebuchet MS" panose="020B0603020202020204" pitchFamily="34" charset="0"/>
              </a:rPr>
              <a:t>Once a patient, always a patient: you signed on to help them, even as they move on and away from you</a:t>
            </a:r>
          </a:p>
          <a:p>
            <a:pPr marL="365125" lvl="1" indent="-182563" defTabSz="685800"/>
            <a:r>
              <a:rPr lang="en-US" altLang="en-US" sz="2800" dirty="0">
                <a:ea typeface="Trebuchet MS" panose="020B0603020202020204" pitchFamily="34" charset="0"/>
                <a:cs typeface="Trebuchet MS" panose="020B0603020202020204" pitchFamily="34" charset="0"/>
              </a:rPr>
              <a:t>Social media: do limitations make it a necessary </a:t>
            </a:r>
            <a:r>
              <a:rPr lang="en-US" altLang="en-US" sz="2800" i="1" dirty="0">
                <a:ea typeface="Trebuchet MS" panose="020B0603020202020204" pitchFamily="34" charset="0"/>
                <a:cs typeface="Trebuchet MS" panose="020B0603020202020204" pitchFamily="34" charset="0"/>
              </a:rPr>
              <a:t>evil</a:t>
            </a:r>
            <a:r>
              <a:rPr lang="en-US" altLang="en-US" sz="2800" dirty="0" smtClean="0">
                <a:ea typeface="Trebuchet MS" panose="020B0603020202020204" pitchFamily="34" charset="0"/>
                <a:cs typeface="Trebuchet MS" panose="020B0603020202020204" pitchFamily="34" charset="0"/>
              </a:rPr>
              <a:t>?</a:t>
            </a:r>
          </a:p>
          <a:p>
            <a:pPr marL="608959" lvl="2" indent="-182563" defTabSz="685800"/>
            <a:r>
              <a:rPr lang="en-US" altLang="en-US" sz="2600" dirty="0" smtClean="0">
                <a:ea typeface="Trebuchet MS" panose="020B0603020202020204" pitchFamily="34" charset="0"/>
                <a:cs typeface="Trebuchet MS" panose="020B0603020202020204" pitchFamily="34" charset="0"/>
              </a:rPr>
              <a:t>And don't forget about emailing and texting</a:t>
            </a:r>
          </a:p>
          <a:p>
            <a:pPr marL="365125" lvl="1" indent="-182563" defTabSz="685800"/>
            <a:r>
              <a:rPr lang="en-US" altLang="en-US" sz="2800" dirty="0" smtClean="0">
                <a:ea typeface="Trebuchet MS" panose="020B0603020202020204" pitchFamily="34" charset="0"/>
                <a:cs typeface="Trebuchet MS" panose="020B0603020202020204" pitchFamily="34" charset="0"/>
              </a:rPr>
              <a:t>Guidelines, CBCTs, </a:t>
            </a:r>
            <a:r>
              <a:rPr lang="en-US" altLang="en-US" sz="2800" dirty="0" err="1" smtClean="0">
                <a:ea typeface="Trebuchet MS" panose="020B0603020202020204" pitchFamily="34" charset="0"/>
                <a:cs typeface="Trebuchet MS" panose="020B0603020202020204" pitchFamily="34" charset="0"/>
              </a:rPr>
              <a:t>Teledentistry</a:t>
            </a:r>
            <a:r>
              <a:rPr lang="en-US" altLang="en-US" sz="2800" dirty="0" smtClean="0">
                <a:ea typeface="Trebuchet MS" panose="020B0603020202020204" pitchFamily="34" charset="0"/>
                <a:cs typeface="Trebuchet MS" panose="020B0603020202020204" pitchFamily="34" charset="0"/>
              </a:rPr>
              <a:t> and Robotics</a:t>
            </a:r>
          </a:p>
          <a:p>
            <a:pPr marL="365125" lvl="1" indent="-182563" defTabSz="685800"/>
            <a:endParaRPr lang="en-US" altLang="en-US" sz="2800" dirty="0" smtClean="0">
              <a:ea typeface="Trebuchet MS" panose="020B0603020202020204" pitchFamily="34" charset="0"/>
              <a:cs typeface="Trebuchet MS" panose="020B0603020202020204" pitchFamily="34" charset="0"/>
            </a:endParaRPr>
          </a:p>
          <a:p>
            <a:pPr marL="0" indent="0">
              <a:buNone/>
            </a:pPr>
            <a:endParaRPr lang="en-US" dirty="0"/>
          </a:p>
        </p:txBody>
      </p:sp>
    </p:spTree>
    <p:extLst>
      <p:ext uri="{BB962C8B-B14F-4D97-AF65-F5344CB8AC3E}">
        <p14:creationId xmlns:p14="http://schemas.microsoft.com/office/powerpoint/2010/main" val="22051503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FALLBACK_LAYOUT" val="6"/>
  <p:tag name="MIO_SHOW_DATE" val="False"/>
  <p:tag name="MIO_SHOW_FOOTER" val="False"/>
  <p:tag name="MIO_SHOW_PAGENUMBER" val="True"/>
  <p:tag name="MIO_AVOID_BLANK_LAYOUT" val="True"/>
  <p:tag name="MIO_CD_LAYOUT_VALID_AREA" val="False"/>
  <p:tag name="MIO_NUMBER_OF_VALID_LAYOUTS" val="16"/>
  <p:tag name="MIO_HDS" val="True"/>
  <p:tag name="MIO_SKIPVERSION" val="01.01.0001 00:00:00"/>
  <p:tag name="MIO_EKGUID" val="2b23c99a-e82d-44a5-8fc4-fcfd64ccfb14"/>
  <p:tag name="MIO_UPDATE" val="True"/>
  <p:tag name="MIO_VERSION" val="02.06.2020 14:04:14"/>
  <p:tag name="MIO_DBID" val="0381E0D7-FC53-471D-B0C4-7A7ABA4970BB"/>
  <p:tag name="MIO_LASTDOWNLOADED" val="02.06.2020 11:04:14"/>
  <p:tag name="MIO_OBJECTNAME" val="MPG Master"/>
  <p:tag name="MIO_LASTEDITORNAME" val="johan "/>
  <p:tag name="MIO_CDID" val="d30371fb-bd2b-4816-a0ce-bd6a1479ab6b"/>
  <p:tag name="MIO_PRESI_FIRST_SLIDENUMBER" val="1"/>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heme/theme1.xml><?xml version="1.0" encoding="utf-8"?>
<a:theme xmlns:a="http://schemas.openxmlformats.org/drawingml/2006/main" name="MPG Theme">
  <a:themeElements>
    <a:clrScheme name="Custom 1">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B2F5"/>
      </a:hlink>
      <a:folHlink>
        <a:srgbClr val="002F6B"/>
      </a:folHlink>
    </a:clrScheme>
    <a:fontScheme name="MedPro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90000"/>
          </a:lnSpc>
          <a:defRPr sz="1800" dirty="0" err="1" smtClean="0">
            <a:solidFill>
              <a:schemeClr val="tx2"/>
            </a:solidFill>
          </a:defRPr>
        </a:defPPr>
      </a:lstStyle>
    </a:txDef>
  </a:objectDefaults>
  <a:extraClrSchemeLst/>
  <a:custClrLst>
    <a:custClr name="Turquoise 1">
      <a:srgbClr val="21D3FF"/>
    </a:custClr>
    <a:custClr name="Green 1">
      <a:srgbClr val="A1EB00"/>
    </a:custClr>
    <a:custClr name="Dark Blue 1">
      <a:srgbClr val="002A88"/>
    </a:custClr>
    <a:custClr name="Light Blue 1">
      <a:srgbClr val="005EC0"/>
    </a:custClr>
    <a:custClr name="Red 1">
      <a:srgbClr val="FF6A3E"/>
    </a:custClr>
    <a:custClr name="Purple 1">
      <a:srgbClr val="A367E0"/>
    </a:custClr>
    <a:custClr name="Blue Gray 1">
      <a:srgbClr val="C9DCE6"/>
    </a:custClr>
    <a:custClr name="BLANK">
      <a:srgbClr val="FFFFFF"/>
    </a:custClr>
    <a:custClr name="BLANK">
      <a:srgbClr val="FFFFFF"/>
    </a:custClr>
    <a:custClr name="BLANK">
      <a:srgbClr val="FFFFFF"/>
    </a:custClr>
    <a:custClr name="Custom Color 11">
      <a:srgbClr val="0373FF"/>
    </a:custClr>
    <a:custClr name="Green 2">
      <a:srgbClr val="15A144"/>
    </a:custClr>
    <a:custClr name="Dark Blue 2">
      <a:srgbClr val="04003C"/>
    </a:custClr>
    <a:custClr name="LIght Blue 2">
      <a:srgbClr val="02205F"/>
    </a:custClr>
    <a:custClr name="Red 2">
      <a:srgbClr val="EE2361"/>
    </a:custClr>
    <a:custClr name="Purple 2">
      <a:srgbClr val="430088"/>
    </a:custClr>
    <a:custClr name="Blue Gray 2">
      <a:srgbClr val="427B8F"/>
    </a:custClr>
  </a:custClrLst>
  <a:extLst>
    <a:ext uri="{05A4C25C-085E-4340-85A3-A5531E510DB2}">
      <thm15:themeFamily xmlns:thm15="http://schemas.microsoft.com/office/thememl/2012/main" name="Presentation1" id="{C7ACDA9A-5981-C942-98E5-74639A2CE88E}" vid="{7961643E-B479-C242-A343-462BA8B09822}"/>
    </a:ext>
  </a:extLst>
</a:theme>
</file>

<file path=ppt/theme/theme2.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Pro Color Theme">
      <a:dk1>
        <a:srgbClr val="222A35"/>
      </a:dk1>
      <a:lt1>
        <a:srgbClr val="FFFFFF"/>
      </a:lt1>
      <a:dk2>
        <a:srgbClr val="002F6B"/>
      </a:dk2>
      <a:lt2>
        <a:srgbClr val="E8F4FA"/>
      </a:lt2>
      <a:accent1>
        <a:srgbClr val="002F6B"/>
      </a:accent1>
      <a:accent2>
        <a:srgbClr val="427B8F"/>
      </a:accent2>
      <a:accent3>
        <a:srgbClr val="00B2F5"/>
      </a:accent3>
      <a:accent4>
        <a:srgbClr val="70C141"/>
      </a:accent4>
      <a:accent5>
        <a:srgbClr val="FF5B5B"/>
      </a:accent5>
      <a:accent6>
        <a:srgbClr val="A367E0"/>
      </a:accent6>
      <a:hlink>
        <a:srgbClr val="002F6B"/>
      </a:hlink>
      <a:folHlink>
        <a:srgbClr val="00B2F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275dcdc-fa2d-4a73-bd84-d4967f0cd874">5SJDWZ3CYAYZ-1605122508-50</_dlc_DocId>
    <_dlc_DocIdUrl xmlns="4275dcdc-fa2d-4a73-bd84-d4967f0cd874">
      <Url>https://thehub.medpro.com/sites/marketing/public/_layouts/15/DocIdRedir.aspx?ID=5SJDWZ3CYAYZ-1605122508-50</Url>
      <Description>5SJDWZ3CYAYZ-1605122508-50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710BACFFA83C42AF26BC587CC82A53" ma:contentTypeVersion="4" ma:contentTypeDescription="Create a new document." ma:contentTypeScope="" ma:versionID="267b51ff9f39b5234a3c9ae00409c3f8">
  <xsd:schema xmlns:xsd="http://www.w3.org/2001/XMLSchema" xmlns:xs="http://www.w3.org/2001/XMLSchema" xmlns:p="http://schemas.microsoft.com/office/2006/metadata/properties" xmlns:ns1="http://schemas.microsoft.com/sharepoint/v3" xmlns:ns2="4275dcdc-fa2d-4a73-bd84-d4967f0cd874" xmlns:ns3="64139844-305c-4b6d-bbd3-dbaba290f353" targetNamespace="http://schemas.microsoft.com/office/2006/metadata/properties" ma:root="true" ma:fieldsID="1f53dfe9e85bfa0118a525ef5cb53c93" ns1:_="" ns2:_="" ns3:_="">
    <xsd:import namespace="http://schemas.microsoft.com/sharepoint/v3"/>
    <xsd:import namespace="4275dcdc-fa2d-4a73-bd84-d4967f0cd874"/>
    <xsd:import namespace="64139844-305c-4b6d-bbd3-dbaba290f35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75dcdc-fa2d-4a73-bd84-d4967f0cd874"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9844-305c-4b6d-bbd3-dbaba290f353" elementFormDefault="qualified">
    <xsd:import namespace="http://schemas.microsoft.com/office/2006/documentManagement/types"/>
    <xsd:import namespace="http://schemas.microsoft.com/office/infopath/2007/PartnerControls"/>
    <xsd:element name="SharedWithUsers" ma:index="12"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341d12f-7322-408e-9079-8bbb9755ee03" ContentTypeId="0x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D9A81BB-14E9-48A4-90B4-3DEADECC1E93}">
  <ds:schemaRef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64139844-305c-4b6d-bbd3-dbaba290f353"/>
    <ds:schemaRef ds:uri="4275dcdc-fa2d-4a73-bd84-d4967f0cd874"/>
    <ds:schemaRef ds:uri="http://schemas.microsoft.com/sharepoint/v3"/>
    <ds:schemaRef ds:uri="http://purl.org/dc/elements/1.1/"/>
  </ds:schemaRefs>
</ds:datastoreItem>
</file>

<file path=customXml/itemProps2.xml><?xml version="1.0" encoding="utf-8"?>
<ds:datastoreItem xmlns:ds="http://schemas.openxmlformats.org/officeDocument/2006/customXml" ds:itemID="{712C984D-1E25-4DF5-AA38-66A8290B3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75dcdc-fa2d-4a73-bd84-d4967f0cd874"/>
    <ds:schemaRef ds:uri="64139844-305c-4b6d-bbd3-dbaba290f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B9C2BE-BE8C-416B-B5B1-09B6A590BE12}">
  <ds:schemaRefs>
    <ds:schemaRef ds:uri="http://schemas.microsoft.com/sharepoint/v3/contenttype/forms"/>
  </ds:schemaRefs>
</ds:datastoreItem>
</file>

<file path=customXml/itemProps4.xml><?xml version="1.0" encoding="utf-8"?>
<ds:datastoreItem xmlns:ds="http://schemas.openxmlformats.org/officeDocument/2006/customXml" ds:itemID="{4B0587FA-5D9C-4C64-9A0B-2CC3CAC19761}">
  <ds:schemaRefs>
    <ds:schemaRef ds:uri="Microsoft.SharePoint.Taxonomy.ContentTypeSync"/>
  </ds:schemaRefs>
</ds:datastoreItem>
</file>

<file path=customXml/itemProps5.xml><?xml version="1.0" encoding="utf-8"?>
<ds:datastoreItem xmlns:ds="http://schemas.openxmlformats.org/officeDocument/2006/customXml" ds:itemID="{C9EF58E7-E471-4643-9F22-0954D0AB4CE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MPG Theme</Template>
  <TotalTime>68568</TotalTime>
  <Words>5219</Words>
  <Application>Microsoft Office PowerPoint</Application>
  <PresentationFormat>Widescreen</PresentationFormat>
  <Paragraphs>397</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Tahoma</vt:lpstr>
      <vt:lpstr>Trebuchet MS</vt:lpstr>
      <vt:lpstr>MPG Theme</vt:lpstr>
      <vt:lpstr>PowerPoint Presentation</vt:lpstr>
      <vt:lpstr> </vt:lpstr>
      <vt:lpstr>Disclaimer/Conflicts Statement</vt:lpstr>
      <vt:lpstr>ADA Principles of Ethics &amp; Code of Professional Conduct</vt:lpstr>
      <vt:lpstr>Ethics Issues in the Clinical Setting - - More Questions than Answers</vt:lpstr>
      <vt:lpstr>And what about malpractice implications?</vt:lpstr>
      <vt:lpstr>What Impact Do Ethical Breaches Have?</vt:lpstr>
      <vt:lpstr>The difference between Dental Boards and Juries</vt:lpstr>
      <vt:lpstr>Topic Overview</vt:lpstr>
      <vt:lpstr>Patient Autonomy</vt:lpstr>
      <vt:lpstr>The Dentist Accedes </vt:lpstr>
      <vt:lpstr>The Treatment Proceeds</vt:lpstr>
      <vt:lpstr>The Ethics-Malpractice Merger</vt:lpstr>
      <vt:lpstr>ADA Code of Ethics, Section 2, Non-maleficence ("Do No Harm, and Protect Patients From It") </vt:lpstr>
      <vt:lpstr>Non-Maleficence</vt:lpstr>
      <vt:lpstr>The Treatment Proceeds</vt:lpstr>
      <vt:lpstr>The Moral of this Ethics Story</vt:lpstr>
      <vt:lpstr>Veracity  Effects of the "No Surprises Act (NSA)": Confusion Abounds</vt:lpstr>
      <vt:lpstr>Discharge Without Abandonment</vt:lpstr>
      <vt:lpstr>When They Want to Leave: Once a Patient Always a Patient  (to an extent)</vt:lpstr>
      <vt:lpstr>The Perils of Social Media</vt:lpstr>
      <vt:lpstr>Wow, have our methods of communication changed!</vt:lpstr>
      <vt:lpstr>Blood Pressure "Guidelines"</vt:lpstr>
      <vt:lpstr>Do ADA/AGD/AAOMS, etc. "Guidelines" = SOC in Court?</vt:lpstr>
      <vt:lpstr>CBCT Issues</vt:lpstr>
      <vt:lpstr>So, Is Ignorance Bliss?  Let's Look at a Case</vt:lpstr>
      <vt:lpstr>Negligence/Causation Theories and Questions</vt:lpstr>
      <vt:lpstr>Another Malpractice Case with Ethics Issues</vt:lpstr>
      <vt:lpstr>Theories Underlying the Case</vt:lpstr>
      <vt:lpstr>Is CBCT Use Mandatory to Meet the SOC/Ethics?</vt:lpstr>
      <vt:lpstr>The Ethics of Teledentistry</vt:lpstr>
      <vt:lpstr>Dentistry Performed by Robots</vt:lpstr>
      <vt:lpstr>Risk Concerns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MedPro Group</dc:creator>
  <cp:lastModifiedBy>Leffler, Marc</cp:lastModifiedBy>
  <cp:revision>488</cp:revision>
  <cp:lastPrinted>2022-01-24T19:48:28Z</cp:lastPrinted>
  <dcterms:created xsi:type="dcterms:W3CDTF">2021-12-10T17:34:23Z</dcterms:created>
  <dcterms:modified xsi:type="dcterms:W3CDTF">2025-06-24T13:58:43Z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0x010100DE710BACFFA83C42AF26BC587CC82A53</vt:lpwstr>
  </property>
  <property fmtid="{D5CDD505-2E9C-101B-9397-08002B2CF9AE}" pid="3" name="_dlc_DocIdItemGuid">
    <vt:lpwstr>8d5f5b9b-6978-4dd6-8147-e3de27274026</vt:lpwstr>
  </property>
</Properties>
</file>